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6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96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0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4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9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26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3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2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9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5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5443" y="187089"/>
            <a:ext cx="8732502" cy="6534386"/>
          </a:xfrm>
          <a:prstGeom prst="rect">
            <a:avLst/>
          </a:prstGeom>
          <a:ln w="76200" cmpd="sng"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332B7-820A-444D-B221-261F3C0D34F1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3D574-871D-C64B-B04A-94DDF3F4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8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bg1"/>
          </a:fgClr>
          <a:bgClr>
            <a:prstClr val="white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cap="all" dirty="0">
                <a:solidFill>
                  <a:schemeClr val="tx2"/>
                </a:solidFill>
              </a:rPr>
              <a:t>Teacher Shortage </a:t>
            </a:r>
            <a:r>
              <a:rPr lang="en-US" sz="4800" cap="all" dirty="0" smtClean="0">
                <a:solidFill>
                  <a:schemeClr val="tx2"/>
                </a:solidFill>
              </a:rPr>
              <a:t/>
            </a:r>
            <a:br>
              <a:rPr lang="en-US" sz="4800" cap="all" dirty="0" smtClean="0">
                <a:solidFill>
                  <a:schemeClr val="tx2"/>
                </a:solidFill>
              </a:rPr>
            </a:br>
            <a:r>
              <a:rPr lang="en-US" sz="4800" cap="all" dirty="0" smtClean="0">
                <a:solidFill>
                  <a:schemeClr val="tx2"/>
                </a:solidFill>
              </a:rPr>
              <a:t>Task </a:t>
            </a:r>
            <a:r>
              <a:rPr lang="en-US" sz="4800" cap="all" dirty="0">
                <a:solidFill>
                  <a:schemeClr val="tx2"/>
                </a:solidFill>
              </a:rPr>
              <a:t>Force</a:t>
            </a:r>
            <a:r>
              <a:rPr lang="en-US" sz="4800" dirty="0">
                <a:solidFill>
                  <a:schemeClr val="tx2"/>
                </a:solidFill>
              </a:rPr>
              <a:t/>
            </a:r>
            <a:br>
              <a:rPr lang="en-US" sz="4800" dirty="0">
                <a:solidFill>
                  <a:schemeClr val="tx2"/>
                </a:solidFill>
              </a:rPr>
            </a:br>
            <a:endParaRPr lang="en-US" sz="48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Update to State Board of Education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December 17, 2015</a:t>
            </a:r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9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7168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cap="all" dirty="0" smtClean="0">
                <a:solidFill>
                  <a:schemeClr val="tx2"/>
                </a:solidFill>
              </a:rPr>
              <a:t>Participation of Members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504D"/>
                </a:solidFill>
              </a:rPr>
              <a:t>Over 90 members</a:t>
            </a:r>
          </a:p>
          <a:p>
            <a:pPr lvl="1"/>
            <a:r>
              <a:rPr lang="en-US" sz="4000" dirty="0" smtClean="0">
                <a:solidFill>
                  <a:srgbClr val="C0504D"/>
                </a:solidFill>
              </a:rPr>
              <a:t>Three Working Groups</a:t>
            </a:r>
          </a:p>
          <a:p>
            <a:pPr lvl="2"/>
            <a:r>
              <a:rPr lang="en-US" sz="4000" dirty="0" smtClean="0">
                <a:solidFill>
                  <a:srgbClr val="C0504D"/>
                </a:solidFill>
              </a:rPr>
              <a:t>Legislative/Regulatory</a:t>
            </a:r>
          </a:p>
          <a:p>
            <a:pPr lvl="2"/>
            <a:r>
              <a:rPr lang="en-US" sz="4000" dirty="0" smtClean="0">
                <a:solidFill>
                  <a:srgbClr val="C0504D"/>
                </a:solidFill>
              </a:rPr>
              <a:t>Community</a:t>
            </a:r>
          </a:p>
          <a:p>
            <a:pPr lvl="2"/>
            <a:r>
              <a:rPr lang="en-US" sz="4000" dirty="0" smtClean="0">
                <a:solidFill>
                  <a:srgbClr val="C0504D"/>
                </a:solidFill>
              </a:rPr>
              <a:t>Internal SDE/State Board</a:t>
            </a:r>
            <a:endParaRPr lang="en-US" sz="4000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74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2"/>
                </a:solidFill>
              </a:rPr>
              <a:t>Legislative Recommendations</a:t>
            </a:r>
            <a:endParaRPr lang="en-US" sz="48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2"/>
                </a:solidFill>
              </a:rPr>
              <a:t>SUPPORT TEACHERS</a:t>
            </a:r>
          </a:p>
          <a:p>
            <a:pPr marL="0" indent="0">
              <a:buNone/>
            </a:pPr>
            <a:endParaRPr lang="en-US" sz="4000" dirty="0" smtClean="0">
              <a:solidFill>
                <a:schemeClr val="accent2"/>
              </a:solidFill>
            </a:endParaRPr>
          </a:p>
          <a:p>
            <a:r>
              <a:rPr lang="en-US" sz="4000" dirty="0" smtClean="0">
                <a:solidFill>
                  <a:schemeClr val="accent2"/>
                </a:solidFill>
              </a:rPr>
              <a:t>REMOVE BARRIERS TO ENTRY</a:t>
            </a:r>
          </a:p>
          <a:p>
            <a:endParaRPr lang="en-US" sz="4000" dirty="0">
              <a:solidFill>
                <a:schemeClr val="accent2"/>
              </a:solidFill>
            </a:endParaRPr>
          </a:p>
          <a:p>
            <a:r>
              <a:rPr lang="en-US" sz="4000" dirty="0" smtClean="0">
                <a:solidFill>
                  <a:schemeClr val="accent2"/>
                </a:solidFill>
              </a:rPr>
              <a:t>RECRUIT AND INCENTIVIZE</a:t>
            </a:r>
            <a:endParaRPr lang="en-US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39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SUPPORT TEACHERS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Recommendation #1 –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	Retired Teachers as Mentors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83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REMOVE BARRIERS TO ENTRY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Recommendation #2 –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2"/>
                </a:solidFill>
              </a:rPr>
              <a:t>	</a:t>
            </a:r>
            <a:r>
              <a:rPr lang="en-US" sz="3600" dirty="0" smtClean="0">
                <a:solidFill>
                  <a:schemeClr val="tx2"/>
                </a:solidFill>
              </a:rPr>
              <a:t>Scholarship for Certification Exams </a:t>
            </a:r>
          </a:p>
          <a:p>
            <a:pPr marL="0" indent="0">
              <a:buNone/>
            </a:pPr>
            <a:endParaRPr lang="en-US" sz="3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Recommendation #3 –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2"/>
                </a:solidFill>
              </a:rPr>
              <a:t>	</a:t>
            </a:r>
            <a:r>
              <a:rPr lang="en-US" sz="3600" dirty="0" smtClean="0">
                <a:solidFill>
                  <a:schemeClr val="tx2"/>
                </a:solidFill>
              </a:rPr>
              <a:t>Recognition of </a:t>
            </a:r>
            <a:r>
              <a:rPr lang="en-US" sz="3600" dirty="0" smtClean="0">
                <a:solidFill>
                  <a:schemeClr val="tx2"/>
                </a:solidFill>
              </a:rPr>
              <a:t>Out-of-State Certification</a:t>
            </a:r>
            <a:endParaRPr lang="en-US" sz="3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3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REMOVE BARRIERS TO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Recommendation #4 –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	Pathway to Certification Through Approved 	Work Experience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Recommendation #5 –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	Expanding Opportunities for Adjunct 	Teachers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Recommendation #6 –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Cost and Comparability of Certification Exams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2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RECRUIT AND INCENTIVIZE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Recommendation #7 –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	Teacher Recruitment Program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Recommendation #8 –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Pay and Multi-year Commitment for Student 	</a:t>
            </a:r>
            <a:r>
              <a:rPr lang="en-US" dirty="0" smtClean="0">
                <a:solidFill>
                  <a:srgbClr val="1F497D"/>
                </a:solidFill>
              </a:rPr>
              <a:t>Teachers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Recommendation #9 –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Teacher-Leader Program with Extended 	Contracts and Stipend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04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</TotalTime>
  <Words>66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Teacher Shortage  Task Force </vt:lpstr>
      <vt:lpstr>Participation of Members</vt:lpstr>
      <vt:lpstr>Legislative Recommendations</vt:lpstr>
      <vt:lpstr>SUPPORT TEACHERS</vt:lpstr>
      <vt:lpstr>REMOVE BARRIERS TO ENTRY</vt:lpstr>
      <vt:lpstr>REMOVE BARRIERS TO ENTRY</vt:lpstr>
      <vt:lpstr>RECRUIT AND INCENTIVIZE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Shortage  Task Force</dc:title>
  <dc:creator>302840</dc:creator>
  <cp:lastModifiedBy>Robyn Miller</cp:lastModifiedBy>
  <cp:revision>9</cp:revision>
  <dcterms:created xsi:type="dcterms:W3CDTF">2015-12-14T22:16:53Z</dcterms:created>
  <dcterms:modified xsi:type="dcterms:W3CDTF">2015-12-16T23:57:45Z</dcterms:modified>
</cp:coreProperties>
</file>