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5.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8.xml" ContentType="application/vnd.openxmlformats-officedocument.presentationml.notesSlid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notesSlides/notesSlide9.xml" ContentType="application/vnd.openxmlformats-officedocument.presentationml.notesSlid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notesSlides/notesSlide10.xml" ContentType="application/vnd.openxmlformats-officedocument.presentationml.notesSlid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notesSlides/notesSlide11.xml" ContentType="application/vnd.openxmlformats-officedocument.presentationml.notesSlid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notesSlides/notesSlide12.xml" ContentType="application/vnd.openxmlformats-officedocument.presentationml.notesSlid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charts/chart9.xml" ContentType="application/vnd.openxmlformats-officedocument.drawingml.chart+xml"/>
  <Override PartName="/ppt/charts/style9.xml" ContentType="application/vnd.ms-office.chartstyle+xml"/>
  <Override PartName="/ppt/charts/colors9.xml" ContentType="application/vnd.ms-office.chartcolorstyle+xml"/>
  <Override PartName="/ppt/notesSlides/notesSlide16.xml" ContentType="application/vnd.openxmlformats-officedocument.presentationml.notesSlide+xml"/>
  <Override PartName="/ppt/charts/chart10.xml" ContentType="application/vnd.openxmlformats-officedocument.drawingml.chart+xml"/>
  <Override PartName="/ppt/charts/style10.xml" ContentType="application/vnd.ms-office.chartstyle+xml"/>
  <Override PartName="/ppt/charts/colors10.xml" ContentType="application/vnd.ms-office.chartcolorstyle+xml"/>
  <Override PartName="/ppt/notesSlides/notesSlide17.xml" ContentType="application/vnd.openxmlformats-officedocument.presentationml.notesSlide+xml"/>
  <Override PartName="/ppt/charts/chart11.xml" ContentType="application/vnd.openxmlformats-officedocument.drawingml.chart+xml"/>
  <Override PartName="/ppt/charts/style11.xml" ContentType="application/vnd.ms-office.chartstyle+xml"/>
  <Override PartName="/ppt/charts/colors11.xml" ContentType="application/vnd.ms-office.chartcolorstyle+xml"/>
  <Override PartName="/ppt/notesSlides/notesSlide18.xml" ContentType="application/vnd.openxmlformats-officedocument.presentationml.notesSlide+xml"/>
  <Override PartName="/ppt/charts/chart12.xml" ContentType="application/vnd.openxmlformats-officedocument.drawingml.chart+xml"/>
  <Override PartName="/ppt/charts/style12.xml" ContentType="application/vnd.ms-office.chartstyle+xml"/>
  <Override PartName="/ppt/charts/colors12.xml" ContentType="application/vnd.ms-office.chartcolorstyle+xml"/>
  <Override PartName="/ppt/notesSlides/notesSlide19.xml" ContentType="application/vnd.openxmlformats-officedocument.presentationml.notesSlide+xml"/>
  <Override PartName="/ppt/charts/chart13.xml" ContentType="application/vnd.openxmlformats-officedocument.drawingml.chart+xml"/>
  <Override PartName="/ppt/charts/style13.xml" ContentType="application/vnd.ms-office.chartstyle+xml"/>
  <Override PartName="/ppt/charts/colors13.xml" ContentType="application/vnd.ms-office.chartcolorstyle+xml"/>
  <Override PartName="/ppt/notesSlides/notesSlide20.xml" ContentType="application/vnd.openxmlformats-officedocument.presentationml.notesSlide+xml"/>
  <Override PartName="/ppt/charts/chart14.xml" ContentType="application/vnd.openxmlformats-officedocument.drawingml.chart+xml"/>
  <Override PartName="/ppt/charts/style14.xml" ContentType="application/vnd.ms-office.chartstyle+xml"/>
  <Override PartName="/ppt/charts/colors14.xml" ContentType="application/vnd.ms-office.chartcolorstyle+xml"/>
  <Override PartName="/ppt/notesSlides/notesSlide21.xml" ContentType="application/vnd.openxmlformats-officedocument.presentationml.notesSlide+xml"/>
  <Override PartName="/ppt/charts/chart15.xml" ContentType="application/vnd.openxmlformats-officedocument.drawingml.chart+xml"/>
  <Override PartName="/ppt/charts/style15.xml" ContentType="application/vnd.ms-office.chartstyle+xml"/>
  <Override PartName="/ppt/charts/colors15.xml" ContentType="application/vnd.ms-office.chartcolorstyle+xml"/>
  <Override PartName="/ppt/notesSlides/notesSlide22.xml" ContentType="application/vnd.openxmlformats-officedocument.presentationml.notesSlide+xml"/>
  <Override PartName="/ppt/charts/chart16.xml" ContentType="application/vnd.openxmlformats-officedocument.drawingml.chart+xml"/>
  <Override PartName="/ppt/charts/style16.xml" ContentType="application/vnd.ms-office.chartstyle+xml"/>
  <Override PartName="/ppt/charts/colors16.xml" ContentType="application/vnd.ms-office.chartcolorstyle+xml"/>
  <Override PartName="/ppt/notesSlides/notesSlide23.xml" ContentType="application/vnd.openxmlformats-officedocument.presentationml.notesSlide+xml"/>
  <Override PartName="/ppt/charts/chart17.xml" ContentType="application/vnd.openxmlformats-officedocument.drawingml.chart+xml"/>
  <Override PartName="/ppt/charts/style17.xml" ContentType="application/vnd.ms-office.chartstyle+xml"/>
  <Override PartName="/ppt/charts/colors17.xml" ContentType="application/vnd.ms-office.chartcolorstyl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charts/chart18.xml" ContentType="application/vnd.openxmlformats-officedocument.drawingml.chart+xml"/>
  <Override PartName="/ppt/charts/style18.xml" ContentType="application/vnd.ms-office.chartstyle+xml"/>
  <Override PartName="/ppt/charts/colors18.xml" ContentType="application/vnd.ms-office.chartcolorstyl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4"/>
  </p:sldMasterIdLst>
  <p:notesMasterIdLst>
    <p:notesMasterId r:id="rId46"/>
  </p:notesMasterIdLst>
  <p:sldIdLst>
    <p:sldId id="256" r:id="rId5"/>
    <p:sldId id="564" r:id="rId6"/>
    <p:sldId id="565" r:id="rId7"/>
    <p:sldId id="456" r:id="rId8"/>
    <p:sldId id="516" r:id="rId9"/>
    <p:sldId id="606" r:id="rId10"/>
    <p:sldId id="597" r:id="rId11"/>
    <p:sldId id="568" r:id="rId12"/>
    <p:sldId id="620" r:id="rId13"/>
    <p:sldId id="587" r:id="rId14"/>
    <p:sldId id="569" r:id="rId15"/>
    <p:sldId id="488" r:id="rId16"/>
    <p:sldId id="521" r:id="rId17"/>
    <p:sldId id="590" r:id="rId18"/>
    <p:sldId id="621" r:id="rId19"/>
    <p:sldId id="622" r:id="rId20"/>
    <p:sldId id="594" r:id="rId21"/>
    <p:sldId id="623" r:id="rId22"/>
    <p:sldId id="624" r:id="rId23"/>
    <p:sldId id="577" r:id="rId24"/>
    <p:sldId id="615" r:id="rId25"/>
    <p:sldId id="598" r:id="rId26"/>
    <p:sldId id="505" r:id="rId27"/>
    <p:sldId id="625" r:id="rId28"/>
    <p:sldId id="626" r:id="rId29"/>
    <p:sldId id="578" r:id="rId30"/>
    <p:sldId id="579" r:id="rId31"/>
    <p:sldId id="531" r:id="rId32"/>
    <p:sldId id="533" r:id="rId33"/>
    <p:sldId id="607" r:id="rId34"/>
    <p:sldId id="616" r:id="rId35"/>
    <p:sldId id="608" r:id="rId36"/>
    <p:sldId id="617" r:id="rId37"/>
    <p:sldId id="618" r:id="rId38"/>
    <p:sldId id="619" r:id="rId39"/>
    <p:sldId id="611" r:id="rId40"/>
    <p:sldId id="612" r:id="rId41"/>
    <p:sldId id="614" r:id="rId42"/>
    <p:sldId id="613" r:id="rId43"/>
    <p:sldId id="627" r:id="rId44"/>
    <p:sldId id="609" r:id="rId4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308" autoAdjust="0"/>
    <p:restoredTop sz="94737" autoAdjust="0"/>
  </p:normalViewPr>
  <p:slideViewPr>
    <p:cSldViewPr snapToGrid="0">
      <p:cViewPr varScale="1">
        <p:scale>
          <a:sx n="108" d="100"/>
          <a:sy n="108" d="100"/>
        </p:scale>
        <p:origin x="696"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slide" Target="slides/slide37.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slide" Target="slides/slide40.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viewProps" Target="viewProps.xml"/><Relationship Id="rId8" Type="http://schemas.openxmlformats.org/officeDocument/2006/relationships/slide" Target="slides/slide4.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10.xml.rels><?xml version="1.0" encoding="UTF-8" standalone="yes"?>
<Relationships xmlns="http://schemas.openxmlformats.org/package/2006/relationships"><Relationship Id="rId3" Type="http://schemas.openxmlformats.org/officeDocument/2006/relationships/package" Target="../embeddings/Microsoft_Excel_Worksheet9.xlsx"/><Relationship Id="rId2" Type="http://schemas.microsoft.com/office/2011/relationships/chartColorStyle" Target="colors10.xml"/><Relationship Id="rId1" Type="http://schemas.microsoft.com/office/2011/relationships/chartStyle" Target="style10.xml"/></Relationships>
</file>

<file path=ppt/charts/_rels/chart11.xml.rels><?xml version="1.0" encoding="UTF-8" standalone="yes"?>
<Relationships xmlns="http://schemas.openxmlformats.org/package/2006/relationships"><Relationship Id="rId3" Type="http://schemas.openxmlformats.org/officeDocument/2006/relationships/package" Target="../embeddings/Microsoft_Excel_Worksheet10.xlsx"/><Relationship Id="rId2" Type="http://schemas.microsoft.com/office/2011/relationships/chartColorStyle" Target="colors11.xml"/><Relationship Id="rId1" Type="http://schemas.microsoft.com/office/2011/relationships/chartStyle" Target="style11.xml"/></Relationships>
</file>

<file path=ppt/charts/_rels/chart12.xml.rels><?xml version="1.0" encoding="UTF-8" standalone="yes"?>
<Relationships xmlns="http://schemas.openxmlformats.org/package/2006/relationships"><Relationship Id="rId3" Type="http://schemas.openxmlformats.org/officeDocument/2006/relationships/package" Target="../embeddings/Microsoft_Excel_Worksheet11.xlsx"/><Relationship Id="rId2" Type="http://schemas.microsoft.com/office/2011/relationships/chartColorStyle" Target="colors12.xml"/><Relationship Id="rId1" Type="http://schemas.microsoft.com/office/2011/relationships/chartStyle" Target="style12.xml"/></Relationships>
</file>

<file path=ppt/charts/_rels/chart13.xml.rels><?xml version="1.0" encoding="UTF-8" standalone="yes"?>
<Relationships xmlns="http://schemas.openxmlformats.org/package/2006/relationships"><Relationship Id="rId3" Type="http://schemas.openxmlformats.org/officeDocument/2006/relationships/package" Target="../embeddings/Microsoft_Excel_Worksheet12.xlsx"/><Relationship Id="rId2" Type="http://schemas.microsoft.com/office/2011/relationships/chartColorStyle" Target="colors13.xml"/><Relationship Id="rId1" Type="http://schemas.microsoft.com/office/2011/relationships/chartStyle" Target="style13.xml"/></Relationships>
</file>

<file path=ppt/charts/_rels/chart14.xml.rels><?xml version="1.0" encoding="UTF-8" standalone="yes"?>
<Relationships xmlns="http://schemas.openxmlformats.org/package/2006/relationships"><Relationship Id="rId3" Type="http://schemas.openxmlformats.org/officeDocument/2006/relationships/package" Target="../embeddings/Microsoft_Excel_Worksheet13.xlsx"/><Relationship Id="rId2" Type="http://schemas.microsoft.com/office/2011/relationships/chartColorStyle" Target="colors14.xml"/><Relationship Id="rId1" Type="http://schemas.microsoft.com/office/2011/relationships/chartStyle" Target="style14.xml"/></Relationships>
</file>

<file path=ppt/charts/_rels/chart15.xml.rels><?xml version="1.0" encoding="UTF-8" standalone="yes"?>
<Relationships xmlns="http://schemas.openxmlformats.org/package/2006/relationships"><Relationship Id="rId3" Type="http://schemas.openxmlformats.org/officeDocument/2006/relationships/package" Target="../embeddings/Microsoft_Excel_Worksheet14.xlsx"/><Relationship Id="rId2" Type="http://schemas.microsoft.com/office/2011/relationships/chartColorStyle" Target="colors15.xml"/><Relationship Id="rId1" Type="http://schemas.microsoft.com/office/2011/relationships/chartStyle" Target="style15.xml"/></Relationships>
</file>

<file path=ppt/charts/_rels/chart16.xml.rels><?xml version="1.0" encoding="UTF-8" standalone="yes"?>
<Relationships xmlns="http://schemas.openxmlformats.org/package/2006/relationships"><Relationship Id="rId3" Type="http://schemas.openxmlformats.org/officeDocument/2006/relationships/package" Target="../embeddings/Microsoft_Excel_Worksheet15.xlsx"/><Relationship Id="rId2" Type="http://schemas.microsoft.com/office/2011/relationships/chartColorStyle" Target="colors16.xml"/><Relationship Id="rId1" Type="http://schemas.microsoft.com/office/2011/relationships/chartStyle" Target="style16.xml"/></Relationships>
</file>

<file path=ppt/charts/_rels/chart17.xml.rels><?xml version="1.0" encoding="UTF-8" standalone="yes"?>
<Relationships xmlns="http://schemas.openxmlformats.org/package/2006/relationships"><Relationship Id="rId3" Type="http://schemas.openxmlformats.org/officeDocument/2006/relationships/package" Target="../embeddings/Microsoft_Excel_Worksheet16.xlsx"/><Relationship Id="rId2" Type="http://schemas.microsoft.com/office/2011/relationships/chartColorStyle" Target="colors17.xml"/><Relationship Id="rId1" Type="http://schemas.microsoft.com/office/2011/relationships/chartStyle" Target="style17.xml"/></Relationships>
</file>

<file path=ppt/charts/_rels/chart18.xml.rels><?xml version="1.0" encoding="UTF-8" standalone="yes"?>
<Relationships xmlns="http://schemas.openxmlformats.org/package/2006/relationships"><Relationship Id="rId3" Type="http://schemas.openxmlformats.org/officeDocument/2006/relationships/package" Target="../embeddings/Microsoft_Excel_Worksheet17.xlsx"/><Relationship Id="rId2" Type="http://schemas.microsoft.com/office/2011/relationships/chartColorStyle" Target="colors18.xml"/><Relationship Id="rId1" Type="http://schemas.microsoft.com/office/2011/relationships/chartStyle" Target="style18.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package" Target="../embeddings/Microsoft_Excel_Worksheet4.xlsx"/><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package" Target="../embeddings/Microsoft_Excel_Worksheet5.xlsx"/><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package" Target="../embeddings/Microsoft_Excel_Worksheet6.xlsx"/><Relationship Id="rId2" Type="http://schemas.microsoft.com/office/2011/relationships/chartColorStyle" Target="colors7.xml"/><Relationship Id="rId1" Type="http://schemas.microsoft.com/office/2011/relationships/chartStyle" Target="style7.xml"/></Relationships>
</file>

<file path=ppt/charts/_rels/chart8.xml.rels><?xml version="1.0" encoding="UTF-8" standalone="yes"?>
<Relationships xmlns="http://schemas.openxmlformats.org/package/2006/relationships"><Relationship Id="rId3" Type="http://schemas.openxmlformats.org/officeDocument/2006/relationships/package" Target="../embeddings/Microsoft_Excel_Worksheet7.xlsx"/><Relationship Id="rId2" Type="http://schemas.microsoft.com/office/2011/relationships/chartColorStyle" Target="colors8.xml"/><Relationship Id="rId1" Type="http://schemas.microsoft.com/office/2011/relationships/chartStyle" Target="style8.xml"/></Relationships>
</file>

<file path=ppt/charts/_rels/chart9.xml.rels><?xml version="1.0" encoding="UTF-8" standalone="yes"?>
<Relationships xmlns="http://schemas.openxmlformats.org/package/2006/relationships"><Relationship Id="rId3" Type="http://schemas.openxmlformats.org/officeDocument/2006/relationships/package" Target="../embeddings/Microsoft_Excel_Worksheet8.xlsx"/><Relationship Id="rId2" Type="http://schemas.microsoft.com/office/2011/relationships/chartColorStyle" Target="colors9.xml"/><Relationship Id="rId1" Type="http://schemas.microsoft.com/office/2011/relationships/chartStyle" Target="style9.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8787716104570376"/>
          <c:y val="5.1000314766290238E-2"/>
          <c:w val="0.80008453526072576"/>
          <c:h val="0.6578827399394962"/>
        </c:manualLayout>
      </c:layout>
      <c:lineChart>
        <c:grouping val="standard"/>
        <c:varyColors val="0"/>
        <c:ser>
          <c:idx val="0"/>
          <c:order val="0"/>
          <c:tx>
            <c:strRef>
              <c:f>Sheet1!$B$1</c:f>
              <c:strCache>
                <c:ptCount val="1"/>
                <c:pt idx="0">
                  <c:v>Data</c:v>
                </c:pt>
              </c:strCache>
            </c:strRef>
          </c:tx>
          <c:spPr>
            <a:ln w="28575" cap="rnd">
              <a:solidFill>
                <a:schemeClr val="accent1"/>
              </a:solidFill>
              <a:round/>
            </a:ln>
            <a:effectLst/>
          </c:spPr>
          <c:marker>
            <c:symbol val="circle"/>
            <c:size val="5"/>
            <c:spPr>
              <a:solidFill>
                <a:schemeClr val="accent1"/>
              </a:solidFill>
              <a:ln w="9525">
                <a:solidFill>
                  <a:schemeClr val="accent1"/>
                </a:solidFill>
              </a:ln>
              <a:effectLst/>
            </c:spPr>
          </c:marker>
          <c:cat>
            <c:strRef>
              <c:f>Sheet1!$A$2:$A$9</c:f>
              <c:strCache>
                <c:ptCount val="8"/>
                <c:pt idx="0">
                  <c:v>FFY 2018</c:v>
                </c:pt>
                <c:pt idx="1">
                  <c:v>FFY 2019</c:v>
                </c:pt>
                <c:pt idx="2">
                  <c:v>FFY 2020</c:v>
                </c:pt>
                <c:pt idx="3">
                  <c:v>FFY 2021</c:v>
                </c:pt>
                <c:pt idx="4">
                  <c:v>FFY 2022</c:v>
                </c:pt>
                <c:pt idx="5">
                  <c:v>FFY 2023</c:v>
                </c:pt>
                <c:pt idx="6">
                  <c:v>FFY 2024</c:v>
                </c:pt>
                <c:pt idx="7">
                  <c:v>FFY 2025</c:v>
                </c:pt>
              </c:strCache>
            </c:strRef>
          </c:cat>
          <c:val>
            <c:numRef>
              <c:f>Sheet1!$B$2:$B$9</c:f>
              <c:numCache>
                <c:formatCode>0.00%</c:formatCode>
                <c:ptCount val="8"/>
                <c:pt idx="0">
                  <c:v>0.98619999999999997</c:v>
                </c:pt>
                <c:pt idx="1">
                  <c:v>0.99070000000000003</c:v>
                </c:pt>
                <c:pt idx="2">
                  <c:v>0.98960000000000004</c:v>
                </c:pt>
              </c:numCache>
            </c:numRef>
          </c:val>
          <c:smooth val="0"/>
          <c:extLst>
            <c:ext xmlns:c16="http://schemas.microsoft.com/office/drawing/2014/chart" uri="{C3380CC4-5D6E-409C-BE32-E72D297353CC}">
              <c16:uniqueId val="{00000000-7503-44CF-AA82-9CF6351088F8}"/>
            </c:ext>
          </c:extLst>
        </c:ser>
        <c:ser>
          <c:idx val="1"/>
          <c:order val="1"/>
          <c:tx>
            <c:strRef>
              <c:f>Sheet1!$C$1</c:f>
              <c:strCache>
                <c:ptCount val="1"/>
                <c:pt idx="0">
                  <c:v>Target</c:v>
                </c:pt>
              </c:strCache>
            </c:strRef>
          </c:tx>
          <c:spPr>
            <a:ln w="34925" cap="rnd">
              <a:solidFill>
                <a:schemeClr val="accent3"/>
              </a:solidFill>
              <a:round/>
            </a:ln>
            <a:effectLst/>
          </c:spPr>
          <c:marker>
            <c:symbol val="circle"/>
            <c:size val="5"/>
            <c:spPr>
              <a:solidFill>
                <a:schemeClr val="accent3"/>
              </a:solidFill>
              <a:ln w="9525">
                <a:solidFill>
                  <a:schemeClr val="accent3"/>
                </a:solidFill>
              </a:ln>
              <a:effectLst/>
            </c:spPr>
          </c:marker>
          <c:cat>
            <c:strRef>
              <c:f>Sheet1!$A$2:$A$9</c:f>
              <c:strCache>
                <c:ptCount val="8"/>
                <c:pt idx="0">
                  <c:v>FFY 2018</c:v>
                </c:pt>
                <c:pt idx="1">
                  <c:v>FFY 2019</c:v>
                </c:pt>
                <c:pt idx="2">
                  <c:v>FFY 2020</c:v>
                </c:pt>
                <c:pt idx="3">
                  <c:v>FFY 2021</c:v>
                </c:pt>
                <c:pt idx="4">
                  <c:v>FFY 2022</c:v>
                </c:pt>
                <c:pt idx="5">
                  <c:v>FFY 2023</c:v>
                </c:pt>
                <c:pt idx="6">
                  <c:v>FFY 2024</c:v>
                </c:pt>
                <c:pt idx="7">
                  <c:v>FFY 2025</c:v>
                </c:pt>
              </c:strCache>
            </c:strRef>
          </c:cat>
          <c:val>
            <c:numRef>
              <c:f>Sheet1!$C$2:$C$9</c:f>
              <c:numCache>
                <c:formatCode>0.0%</c:formatCode>
                <c:ptCount val="8"/>
                <c:pt idx="0">
                  <c:v>1</c:v>
                </c:pt>
                <c:pt idx="1">
                  <c:v>1</c:v>
                </c:pt>
                <c:pt idx="2">
                  <c:v>1</c:v>
                </c:pt>
                <c:pt idx="3">
                  <c:v>1</c:v>
                </c:pt>
                <c:pt idx="4">
                  <c:v>1</c:v>
                </c:pt>
                <c:pt idx="5">
                  <c:v>1</c:v>
                </c:pt>
                <c:pt idx="6">
                  <c:v>1</c:v>
                </c:pt>
                <c:pt idx="7">
                  <c:v>1</c:v>
                </c:pt>
              </c:numCache>
            </c:numRef>
          </c:val>
          <c:smooth val="0"/>
          <c:extLst>
            <c:ext xmlns:c16="http://schemas.microsoft.com/office/drawing/2014/chart" uri="{C3380CC4-5D6E-409C-BE32-E72D297353CC}">
              <c16:uniqueId val="{00000001-7503-44CF-AA82-9CF6351088F8}"/>
            </c:ext>
          </c:extLst>
        </c:ser>
        <c:dLbls>
          <c:showLegendKey val="0"/>
          <c:showVal val="0"/>
          <c:showCatName val="0"/>
          <c:showSerName val="0"/>
          <c:showPercent val="0"/>
          <c:showBubbleSize val="0"/>
        </c:dLbls>
        <c:marker val="1"/>
        <c:smooth val="0"/>
        <c:axId val="1540920736"/>
        <c:axId val="1921423632"/>
      </c:lineChart>
      <c:catAx>
        <c:axId val="154092073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2400" b="0" i="0" u="none" strike="noStrike" kern="1200" baseline="0">
                <a:solidFill>
                  <a:schemeClr val="tx2"/>
                </a:solidFill>
                <a:latin typeface="+mn-lt"/>
                <a:ea typeface="+mn-ea"/>
                <a:cs typeface="+mn-cs"/>
              </a:defRPr>
            </a:pPr>
            <a:endParaRPr lang="en-US"/>
          </a:p>
        </c:txPr>
        <c:crossAx val="1921423632"/>
        <c:crosses val="autoZero"/>
        <c:auto val="1"/>
        <c:lblAlgn val="ctr"/>
        <c:lblOffset val="100"/>
        <c:noMultiLvlLbl val="0"/>
      </c:catAx>
      <c:valAx>
        <c:axId val="1921423632"/>
        <c:scaling>
          <c:orientation val="minMax"/>
          <c:max val="1"/>
          <c:min val="0.9"/>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2400" b="0" i="0" u="none" strike="noStrike" kern="1200" baseline="0">
                    <a:solidFill>
                      <a:schemeClr val="tx2"/>
                    </a:solidFill>
                    <a:latin typeface="+mn-lt"/>
                    <a:ea typeface="+mn-ea"/>
                    <a:cs typeface="+mn-cs"/>
                  </a:defRPr>
                </a:pPr>
                <a:r>
                  <a:rPr lang="en-US"/>
                  <a:t>Compliance Rate</a:t>
                </a:r>
              </a:p>
            </c:rich>
          </c:tx>
          <c:layout>
            <c:manualLayout>
              <c:xMode val="edge"/>
              <c:yMode val="edge"/>
              <c:x val="1.6346751819307091E-2"/>
              <c:y val="0.12327213257503861"/>
            </c:manualLayout>
          </c:layout>
          <c:overlay val="0"/>
          <c:spPr>
            <a:noFill/>
            <a:ln>
              <a:noFill/>
            </a:ln>
            <a:effectLst/>
          </c:spPr>
          <c:txPr>
            <a:bodyPr rot="-5400000" spcFirstLastPara="1" vertOverflow="ellipsis" vert="horz" wrap="square" anchor="ctr" anchorCtr="1"/>
            <a:lstStyle/>
            <a:p>
              <a:pPr>
                <a:defRPr sz="2400" b="0" i="0" u="none" strike="noStrike" kern="1200" baseline="0">
                  <a:solidFill>
                    <a:schemeClr val="tx2"/>
                  </a:solidFill>
                  <a:latin typeface="+mn-lt"/>
                  <a:ea typeface="+mn-ea"/>
                  <a:cs typeface="+mn-cs"/>
                </a:defRPr>
              </a:pPr>
              <a:endParaRPr lang="en-US"/>
            </a:p>
          </c:txPr>
        </c:title>
        <c:numFmt formatCode="0.0%" sourceLinked="0"/>
        <c:majorTickMark val="none"/>
        <c:minorTickMark val="none"/>
        <c:tickLblPos val="nextTo"/>
        <c:spPr>
          <a:noFill/>
          <a:ln>
            <a:noFill/>
          </a:ln>
          <a:effectLst/>
        </c:spPr>
        <c:txPr>
          <a:bodyPr rot="-60000000" spcFirstLastPara="1" vertOverflow="ellipsis" vert="horz" wrap="square" anchor="ctr" anchorCtr="1"/>
          <a:lstStyle/>
          <a:p>
            <a:pPr>
              <a:defRPr sz="2400" b="0" i="0" u="none" strike="noStrike" kern="1200" baseline="0">
                <a:solidFill>
                  <a:schemeClr val="tx2"/>
                </a:solidFill>
                <a:latin typeface="+mn-lt"/>
                <a:ea typeface="+mn-ea"/>
                <a:cs typeface="+mn-cs"/>
              </a:defRPr>
            </a:pPr>
            <a:endParaRPr lang="en-US"/>
          </a:p>
        </c:txPr>
        <c:crossAx val="1540920736"/>
        <c:crosses val="autoZero"/>
        <c:crossBetween val="between"/>
        <c:majorUnit val="5.000000000000001E-2"/>
      </c:valAx>
      <c:dTable>
        <c:showHorzBorder val="1"/>
        <c:showVertBorder val="1"/>
        <c:showOutline val="1"/>
        <c:showKeys val="1"/>
        <c:spPr>
          <a:noFill/>
          <a:ln w="9525" cap="flat" cmpd="sng" algn="ctr">
            <a:solidFill>
              <a:schemeClr val="tx1">
                <a:lumMod val="15000"/>
                <a:lumOff val="85000"/>
              </a:schemeClr>
            </a:solidFill>
            <a:round/>
          </a:ln>
          <a:effectLst/>
        </c:spPr>
        <c:txPr>
          <a:bodyPr rot="0" spcFirstLastPara="1" vertOverflow="ellipsis" vert="horz" wrap="square" anchor="ctr" anchorCtr="1"/>
          <a:lstStyle/>
          <a:p>
            <a:pPr rtl="0">
              <a:defRPr sz="2400" b="0" i="0" u="none" strike="noStrike" kern="1200" baseline="0">
                <a:solidFill>
                  <a:schemeClr val="tx2"/>
                </a:solidFill>
                <a:latin typeface="+mn-lt"/>
                <a:ea typeface="+mn-ea"/>
                <a:cs typeface="+mn-cs"/>
              </a:defRPr>
            </a:pPr>
            <a:endParaRPr lang="en-US"/>
          </a:p>
        </c:txPr>
      </c:dTable>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2400">
          <a:solidFill>
            <a:schemeClr val="tx2"/>
          </a:solidFill>
        </a:defRPr>
      </a:pPr>
      <a:endParaRPr lang="en-US"/>
    </a:p>
  </c:txPr>
  <c:externalData r:id="rId3">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1129454850975365"/>
          <c:y val="3.6249769611094336E-2"/>
          <c:w val="0.77666714779667589"/>
          <c:h val="0.57553538704646701"/>
        </c:manualLayout>
      </c:layout>
      <c:lineChart>
        <c:grouping val="standard"/>
        <c:varyColors val="0"/>
        <c:ser>
          <c:idx val="0"/>
          <c:order val="0"/>
          <c:tx>
            <c:strRef>
              <c:f>Sheet1!$B$1</c:f>
              <c:strCache>
                <c:ptCount val="1"/>
                <c:pt idx="0">
                  <c:v>Reported</c:v>
                </c:pt>
              </c:strCache>
            </c:strRef>
          </c:tx>
          <c:spPr>
            <a:ln w="28575" cap="rnd">
              <a:solidFill>
                <a:schemeClr val="accent1"/>
              </a:solidFill>
              <a:round/>
            </a:ln>
            <a:effectLst/>
          </c:spPr>
          <c:marker>
            <c:symbol val="circle"/>
            <c:size val="5"/>
            <c:spPr>
              <a:solidFill>
                <a:schemeClr val="accent1"/>
              </a:solidFill>
              <a:ln w="9525">
                <a:solidFill>
                  <a:schemeClr val="accent1"/>
                </a:solidFill>
              </a:ln>
              <a:effectLst/>
            </c:spPr>
          </c:marker>
          <c:cat>
            <c:strRef>
              <c:f>Sheet1!$A$2:$A$9</c:f>
              <c:strCache>
                <c:ptCount val="8"/>
                <c:pt idx="0">
                  <c:v>FFY 2018 - Revised</c:v>
                </c:pt>
                <c:pt idx="1">
                  <c:v>FFY 2019 - Revised</c:v>
                </c:pt>
                <c:pt idx="2">
                  <c:v>FFY 2020</c:v>
                </c:pt>
                <c:pt idx="3">
                  <c:v>FFY 2021</c:v>
                </c:pt>
                <c:pt idx="4">
                  <c:v>FFY 2022</c:v>
                </c:pt>
                <c:pt idx="5">
                  <c:v>FFY 2023</c:v>
                </c:pt>
                <c:pt idx="6">
                  <c:v>FFY 2024</c:v>
                </c:pt>
                <c:pt idx="7">
                  <c:v>FFY 2025</c:v>
                </c:pt>
              </c:strCache>
            </c:strRef>
          </c:cat>
          <c:val>
            <c:numRef>
              <c:f>Sheet1!$B$2:$B$9</c:f>
              <c:numCache>
                <c:formatCode>0.00%</c:formatCode>
                <c:ptCount val="8"/>
                <c:pt idx="0">
                  <c:v>0.9718</c:v>
                </c:pt>
                <c:pt idx="1">
                  <c:v>0.9587</c:v>
                </c:pt>
                <c:pt idx="2">
                  <c:v>0.87960000000000005</c:v>
                </c:pt>
              </c:numCache>
            </c:numRef>
          </c:val>
          <c:smooth val="0"/>
          <c:extLst>
            <c:ext xmlns:c16="http://schemas.microsoft.com/office/drawing/2014/chart" uri="{C3380CC4-5D6E-409C-BE32-E72D297353CC}">
              <c16:uniqueId val="{00000000-54E2-46C5-9F24-A414EE9B4123}"/>
            </c:ext>
          </c:extLst>
        </c:ser>
        <c:ser>
          <c:idx val="1"/>
          <c:order val="1"/>
          <c:tx>
            <c:strRef>
              <c:f>Sheet1!$C$1</c:f>
              <c:strCache>
                <c:ptCount val="1"/>
                <c:pt idx="0">
                  <c:v>Target</c:v>
                </c:pt>
              </c:strCache>
            </c:strRef>
          </c:tx>
          <c:spPr>
            <a:ln w="28575" cap="rnd">
              <a:solidFill>
                <a:schemeClr val="accent3"/>
              </a:solidFill>
              <a:round/>
            </a:ln>
            <a:effectLst/>
          </c:spPr>
          <c:marker>
            <c:symbol val="circle"/>
            <c:size val="5"/>
            <c:spPr>
              <a:solidFill>
                <a:schemeClr val="accent3"/>
              </a:solidFill>
              <a:ln w="9525">
                <a:solidFill>
                  <a:schemeClr val="accent3"/>
                </a:solidFill>
              </a:ln>
              <a:effectLst/>
            </c:spPr>
          </c:marker>
          <c:cat>
            <c:strRef>
              <c:f>Sheet1!$A$2:$A$9</c:f>
              <c:strCache>
                <c:ptCount val="8"/>
                <c:pt idx="0">
                  <c:v>FFY 2018 - Revised</c:v>
                </c:pt>
                <c:pt idx="1">
                  <c:v>FFY 2019 - Revised</c:v>
                </c:pt>
                <c:pt idx="2">
                  <c:v>FFY 2020</c:v>
                </c:pt>
                <c:pt idx="3">
                  <c:v>FFY 2021</c:v>
                </c:pt>
                <c:pt idx="4">
                  <c:v>FFY 2022</c:v>
                </c:pt>
                <c:pt idx="5">
                  <c:v>FFY 2023</c:v>
                </c:pt>
                <c:pt idx="6">
                  <c:v>FFY 2024</c:v>
                </c:pt>
                <c:pt idx="7">
                  <c:v>FFY 2025</c:v>
                </c:pt>
              </c:strCache>
            </c:strRef>
          </c:cat>
          <c:val>
            <c:numRef>
              <c:f>Sheet1!$C$2:$C$9</c:f>
              <c:numCache>
                <c:formatCode>0.00%</c:formatCode>
                <c:ptCount val="8"/>
                <c:pt idx="0">
                  <c:v>0.96</c:v>
                </c:pt>
                <c:pt idx="1">
                  <c:v>0.96</c:v>
                </c:pt>
                <c:pt idx="2">
                  <c:v>0.875</c:v>
                </c:pt>
                <c:pt idx="3">
                  <c:v>0.88</c:v>
                </c:pt>
                <c:pt idx="4">
                  <c:v>0.88500000000000001</c:v>
                </c:pt>
                <c:pt idx="5">
                  <c:v>0.89</c:v>
                </c:pt>
                <c:pt idx="6">
                  <c:v>0.89500000000000002</c:v>
                </c:pt>
                <c:pt idx="7">
                  <c:v>0.9</c:v>
                </c:pt>
              </c:numCache>
            </c:numRef>
          </c:val>
          <c:smooth val="0"/>
          <c:extLst>
            <c:ext xmlns:c16="http://schemas.microsoft.com/office/drawing/2014/chart" uri="{C3380CC4-5D6E-409C-BE32-E72D297353CC}">
              <c16:uniqueId val="{00000001-54E2-46C5-9F24-A414EE9B4123}"/>
            </c:ext>
          </c:extLst>
        </c:ser>
        <c:dLbls>
          <c:showLegendKey val="0"/>
          <c:showVal val="0"/>
          <c:showCatName val="0"/>
          <c:showSerName val="0"/>
          <c:showPercent val="0"/>
          <c:showBubbleSize val="0"/>
        </c:dLbls>
        <c:marker val="1"/>
        <c:smooth val="0"/>
        <c:axId val="1041228112"/>
        <c:axId val="1036021728"/>
      </c:lineChart>
      <c:catAx>
        <c:axId val="104122811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2000" b="0" i="0" u="none" strike="noStrike" kern="1200" baseline="0">
                <a:solidFill>
                  <a:schemeClr val="tx2"/>
                </a:solidFill>
                <a:latin typeface="+mn-lt"/>
                <a:ea typeface="+mn-ea"/>
                <a:cs typeface="+mn-cs"/>
              </a:defRPr>
            </a:pPr>
            <a:endParaRPr lang="en-US"/>
          </a:p>
        </c:txPr>
        <c:crossAx val="1036021728"/>
        <c:crosses val="autoZero"/>
        <c:auto val="1"/>
        <c:lblAlgn val="ctr"/>
        <c:lblOffset val="100"/>
        <c:noMultiLvlLbl val="0"/>
      </c:catAx>
      <c:valAx>
        <c:axId val="1036021728"/>
        <c:scaling>
          <c:orientation val="minMax"/>
          <c:max val="1"/>
          <c:min val="0.8"/>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2000" b="0" i="0" u="none" strike="noStrike" kern="1200" baseline="0">
                    <a:solidFill>
                      <a:schemeClr val="tx2"/>
                    </a:solidFill>
                    <a:latin typeface="+mn-lt"/>
                    <a:ea typeface="+mn-ea"/>
                    <a:cs typeface="+mn-cs"/>
                  </a:defRPr>
                </a:pPr>
                <a:r>
                  <a:rPr lang="en-US" sz="2000" b="1" i="0" baseline="0">
                    <a:effectLst/>
                  </a:rPr>
                  <a:t>% Approving of SoonerStart</a:t>
                </a:r>
                <a:endParaRPr lang="en-US" sz="2000">
                  <a:effectLst/>
                </a:endParaRPr>
              </a:p>
            </c:rich>
          </c:tx>
          <c:layout>
            <c:manualLayout>
              <c:xMode val="edge"/>
              <c:yMode val="edge"/>
              <c:x val="3.9762163792453446E-2"/>
              <c:y val="2.9186424957105148E-2"/>
            </c:manualLayout>
          </c:layout>
          <c:overlay val="0"/>
          <c:spPr>
            <a:noFill/>
            <a:ln>
              <a:noFill/>
            </a:ln>
            <a:effectLst/>
          </c:spPr>
          <c:txPr>
            <a:bodyPr rot="-5400000" spcFirstLastPara="1" vertOverflow="ellipsis" vert="horz" wrap="square" anchor="ctr" anchorCtr="1"/>
            <a:lstStyle/>
            <a:p>
              <a:pPr>
                <a:defRPr sz="2000" b="0" i="0" u="none" strike="noStrike" kern="1200" baseline="0">
                  <a:solidFill>
                    <a:schemeClr val="tx2"/>
                  </a:solidFill>
                  <a:latin typeface="+mn-lt"/>
                  <a:ea typeface="+mn-ea"/>
                  <a:cs typeface="+mn-cs"/>
                </a:defRPr>
              </a:pPr>
              <a:endParaRPr lang="en-US"/>
            </a:p>
          </c:txPr>
        </c:title>
        <c:numFmt formatCode="0.0%" sourceLinked="0"/>
        <c:majorTickMark val="none"/>
        <c:minorTickMark val="none"/>
        <c:tickLblPos val="nextTo"/>
        <c:spPr>
          <a:noFill/>
          <a:ln>
            <a:noFill/>
          </a:ln>
          <a:effectLst/>
        </c:spPr>
        <c:txPr>
          <a:bodyPr rot="-60000000" spcFirstLastPara="1" vertOverflow="ellipsis" vert="horz" wrap="square" anchor="ctr" anchorCtr="1"/>
          <a:lstStyle/>
          <a:p>
            <a:pPr>
              <a:defRPr sz="2000" b="0" i="0" u="none" strike="noStrike" kern="1200" baseline="0">
                <a:solidFill>
                  <a:schemeClr val="tx2"/>
                </a:solidFill>
                <a:latin typeface="+mn-lt"/>
                <a:ea typeface="+mn-ea"/>
                <a:cs typeface="+mn-cs"/>
              </a:defRPr>
            </a:pPr>
            <a:endParaRPr lang="en-US"/>
          </a:p>
        </c:txPr>
        <c:crossAx val="1041228112"/>
        <c:crosses val="autoZero"/>
        <c:crossBetween val="between"/>
        <c:majorUnit val="5.000000000000001E-2"/>
      </c:valAx>
      <c:dTable>
        <c:showHorzBorder val="1"/>
        <c:showVertBorder val="1"/>
        <c:showOutline val="1"/>
        <c:showKeys val="1"/>
        <c:spPr>
          <a:noFill/>
          <a:ln w="9525" cap="flat" cmpd="sng" algn="ctr">
            <a:solidFill>
              <a:schemeClr val="tx1">
                <a:lumMod val="15000"/>
                <a:lumOff val="85000"/>
              </a:schemeClr>
            </a:solidFill>
            <a:round/>
          </a:ln>
          <a:effectLst/>
        </c:spPr>
        <c:txPr>
          <a:bodyPr rot="0" spcFirstLastPara="1" vertOverflow="ellipsis" vert="horz" wrap="square" anchor="ctr" anchorCtr="1"/>
          <a:lstStyle/>
          <a:p>
            <a:pPr rtl="0">
              <a:defRPr sz="2000" b="0" i="0" u="none" strike="noStrike" kern="1200" baseline="0">
                <a:solidFill>
                  <a:schemeClr val="tx2"/>
                </a:solidFill>
                <a:latin typeface="+mn-lt"/>
                <a:ea typeface="+mn-ea"/>
                <a:cs typeface="+mn-cs"/>
              </a:defRPr>
            </a:pPr>
            <a:endParaRPr lang="en-US"/>
          </a:p>
        </c:txPr>
      </c:dTable>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2000">
          <a:solidFill>
            <a:schemeClr val="tx2"/>
          </a:solidFill>
        </a:defRPr>
      </a:pPr>
      <a:endParaRPr lang="en-US"/>
    </a:p>
  </c:txPr>
  <c:externalData r:id="rId3">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1129454850975365"/>
          <c:y val="3.6249769611094336E-2"/>
          <c:w val="0.77666714779667589"/>
          <c:h val="0.57553538704646701"/>
        </c:manualLayout>
      </c:layout>
      <c:lineChart>
        <c:grouping val="standard"/>
        <c:varyColors val="0"/>
        <c:ser>
          <c:idx val="0"/>
          <c:order val="0"/>
          <c:tx>
            <c:strRef>
              <c:f>Sheet1!$B$1</c:f>
              <c:strCache>
                <c:ptCount val="1"/>
                <c:pt idx="0">
                  <c:v>Reported</c:v>
                </c:pt>
              </c:strCache>
            </c:strRef>
          </c:tx>
          <c:spPr>
            <a:ln w="28575" cap="rnd">
              <a:solidFill>
                <a:schemeClr val="accent1"/>
              </a:solidFill>
              <a:round/>
            </a:ln>
            <a:effectLst/>
          </c:spPr>
          <c:marker>
            <c:symbol val="circle"/>
            <c:size val="5"/>
            <c:spPr>
              <a:solidFill>
                <a:schemeClr val="accent1"/>
              </a:solidFill>
              <a:ln w="9525">
                <a:solidFill>
                  <a:schemeClr val="accent1"/>
                </a:solidFill>
              </a:ln>
              <a:effectLst/>
            </c:spPr>
          </c:marker>
          <c:cat>
            <c:strRef>
              <c:f>Sheet1!$A$2:$A$9</c:f>
              <c:strCache>
                <c:ptCount val="8"/>
                <c:pt idx="0">
                  <c:v>FFY 2018 - Revised</c:v>
                </c:pt>
                <c:pt idx="1">
                  <c:v>FFY 2019 - Revised</c:v>
                </c:pt>
                <c:pt idx="2">
                  <c:v>FFY 2020</c:v>
                </c:pt>
                <c:pt idx="3">
                  <c:v>FFY 2021</c:v>
                </c:pt>
                <c:pt idx="4">
                  <c:v>FFY 2022</c:v>
                </c:pt>
                <c:pt idx="5">
                  <c:v>FFY 2023</c:v>
                </c:pt>
                <c:pt idx="6">
                  <c:v>FFY 2024</c:v>
                </c:pt>
                <c:pt idx="7">
                  <c:v>FFY 2025</c:v>
                </c:pt>
              </c:strCache>
            </c:strRef>
          </c:cat>
          <c:val>
            <c:numRef>
              <c:f>Sheet1!$B$2:$B$9</c:f>
              <c:numCache>
                <c:formatCode>0.00%</c:formatCode>
                <c:ptCount val="8"/>
                <c:pt idx="0">
                  <c:v>0.98240000000000005</c:v>
                </c:pt>
                <c:pt idx="1">
                  <c:v>0.99229999999999996</c:v>
                </c:pt>
                <c:pt idx="2">
                  <c:v>0.97540000000000004</c:v>
                </c:pt>
              </c:numCache>
            </c:numRef>
          </c:val>
          <c:smooth val="0"/>
          <c:extLst>
            <c:ext xmlns:c16="http://schemas.microsoft.com/office/drawing/2014/chart" uri="{C3380CC4-5D6E-409C-BE32-E72D297353CC}">
              <c16:uniqueId val="{00000000-54E2-46C5-9F24-A414EE9B4123}"/>
            </c:ext>
          </c:extLst>
        </c:ser>
        <c:ser>
          <c:idx val="1"/>
          <c:order val="1"/>
          <c:tx>
            <c:strRef>
              <c:f>Sheet1!$C$1</c:f>
              <c:strCache>
                <c:ptCount val="1"/>
                <c:pt idx="0">
                  <c:v>Target</c:v>
                </c:pt>
              </c:strCache>
            </c:strRef>
          </c:tx>
          <c:spPr>
            <a:ln w="28575" cap="rnd">
              <a:solidFill>
                <a:schemeClr val="accent3"/>
              </a:solidFill>
              <a:round/>
            </a:ln>
            <a:effectLst/>
          </c:spPr>
          <c:marker>
            <c:symbol val="circle"/>
            <c:size val="5"/>
            <c:spPr>
              <a:solidFill>
                <a:schemeClr val="accent3"/>
              </a:solidFill>
              <a:ln w="9525">
                <a:solidFill>
                  <a:schemeClr val="accent3"/>
                </a:solidFill>
              </a:ln>
              <a:effectLst/>
            </c:spPr>
          </c:marker>
          <c:cat>
            <c:strRef>
              <c:f>Sheet1!$A$2:$A$9</c:f>
              <c:strCache>
                <c:ptCount val="8"/>
                <c:pt idx="0">
                  <c:v>FFY 2018 - Revised</c:v>
                </c:pt>
                <c:pt idx="1">
                  <c:v>FFY 2019 - Revised</c:v>
                </c:pt>
                <c:pt idx="2">
                  <c:v>FFY 2020</c:v>
                </c:pt>
                <c:pt idx="3">
                  <c:v>FFY 2021</c:v>
                </c:pt>
                <c:pt idx="4">
                  <c:v>FFY 2022</c:v>
                </c:pt>
                <c:pt idx="5">
                  <c:v>FFY 2023</c:v>
                </c:pt>
                <c:pt idx="6">
                  <c:v>FFY 2024</c:v>
                </c:pt>
                <c:pt idx="7">
                  <c:v>FFY 2025</c:v>
                </c:pt>
              </c:strCache>
            </c:strRef>
          </c:cat>
          <c:val>
            <c:numRef>
              <c:f>Sheet1!$C$2:$C$9</c:f>
              <c:numCache>
                <c:formatCode>0.00%</c:formatCode>
                <c:ptCount val="8"/>
                <c:pt idx="0">
                  <c:v>0.96</c:v>
                </c:pt>
                <c:pt idx="1">
                  <c:v>0.96</c:v>
                </c:pt>
                <c:pt idx="2">
                  <c:v>0.97</c:v>
                </c:pt>
                <c:pt idx="3">
                  <c:v>0.97</c:v>
                </c:pt>
                <c:pt idx="4">
                  <c:v>0.97499999999999998</c:v>
                </c:pt>
                <c:pt idx="5">
                  <c:v>0.97499999999999998</c:v>
                </c:pt>
                <c:pt idx="6">
                  <c:v>0.97499999999999998</c:v>
                </c:pt>
                <c:pt idx="7">
                  <c:v>0.98</c:v>
                </c:pt>
              </c:numCache>
            </c:numRef>
          </c:val>
          <c:smooth val="0"/>
          <c:extLst>
            <c:ext xmlns:c16="http://schemas.microsoft.com/office/drawing/2014/chart" uri="{C3380CC4-5D6E-409C-BE32-E72D297353CC}">
              <c16:uniqueId val="{00000001-54E2-46C5-9F24-A414EE9B4123}"/>
            </c:ext>
          </c:extLst>
        </c:ser>
        <c:dLbls>
          <c:showLegendKey val="0"/>
          <c:showVal val="0"/>
          <c:showCatName val="0"/>
          <c:showSerName val="0"/>
          <c:showPercent val="0"/>
          <c:showBubbleSize val="0"/>
        </c:dLbls>
        <c:marker val="1"/>
        <c:smooth val="0"/>
        <c:axId val="1041228112"/>
        <c:axId val="1036021728"/>
      </c:lineChart>
      <c:catAx>
        <c:axId val="104122811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2000" b="0" i="0" u="none" strike="noStrike" kern="1200" baseline="0">
                <a:solidFill>
                  <a:schemeClr val="tx2"/>
                </a:solidFill>
                <a:latin typeface="+mn-lt"/>
                <a:ea typeface="+mn-ea"/>
                <a:cs typeface="+mn-cs"/>
              </a:defRPr>
            </a:pPr>
            <a:endParaRPr lang="en-US"/>
          </a:p>
        </c:txPr>
        <c:crossAx val="1036021728"/>
        <c:crosses val="autoZero"/>
        <c:auto val="1"/>
        <c:lblAlgn val="ctr"/>
        <c:lblOffset val="100"/>
        <c:noMultiLvlLbl val="0"/>
      </c:catAx>
      <c:valAx>
        <c:axId val="1036021728"/>
        <c:scaling>
          <c:orientation val="minMax"/>
          <c:max val="1"/>
          <c:min val="0.8"/>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2000" b="0" i="0" u="none" strike="noStrike" kern="1200" baseline="0">
                    <a:solidFill>
                      <a:schemeClr val="tx2"/>
                    </a:solidFill>
                    <a:latin typeface="+mn-lt"/>
                    <a:ea typeface="+mn-ea"/>
                    <a:cs typeface="+mn-cs"/>
                  </a:defRPr>
                </a:pPr>
                <a:r>
                  <a:rPr lang="en-US" sz="2000" b="1" i="0" baseline="0">
                    <a:effectLst/>
                  </a:rPr>
                  <a:t>% Approving of SoonerStart</a:t>
                </a:r>
                <a:endParaRPr lang="en-US" sz="2000">
                  <a:effectLst/>
                </a:endParaRPr>
              </a:p>
            </c:rich>
          </c:tx>
          <c:layout>
            <c:manualLayout>
              <c:xMode val="edge"/>
              <c:yMode val="edge"/>
              <c:x val="3.9762163792453446E-2"/>
              <c:y val="2.9186424957105148E-2"/>
            </c:manualLayout>
          </c:layout>
          <c:overlay val="0"/>
          <c:spPr>
            <a:noFill/>
            <a:ln>
              <a:noFill/>
            </a:ln>
            <a:effectLst/>
          </c:spPr>
          <c:txPr>
            <a:bodyPr rot="-5400000" spcFirstLastPara="1" vertOverflow="ellipsis" vert="horz" wrap="square" anchor="ctr" anchorCtr="1"/>
            <a:lstStyle/>
            <a:p>
              <a:pPr>
                <a:defRPr sz="2000" b="0" i="0" u="none" strike="noStrike" kern="1200" baseline="0">
                  <a:solidFill>
                    <a:schemeClr val="tx2"/>
                  </a:solidFill>
                  <a:latin typeface="+mn-lt"/>
                  <a:ea typeface="+mn-ea"/>
                  <a:cs typeface="+mn-cs"/>
                </a:defRPr>
              </a:pPr>
              <a:endParaRPr lang="en-US"/>
            </a:p>
          </c:txPr>
        </c:title>
        <c:numFmt formatCode="0.0%" sourceLinked="0"/>
        <c:majorTickMark val="none"/>
        <c:minorTickMark val="none"/>
        <c:tickLblPos val="nextTo"/>
        <c:spPr>
          <a:noFill/>
          <a:ln>
            <a:noFill/>
          </a:ln>
          <a:effectLst/>
        </c:spPr>
        <c:txPr>
          <a:bodyPr rot="-60000000" spcFirstLastPara="1" vertOverflow="ellipsis" vert="horz" wrap="square" anchor="ctr" anchorCtr="1"/>
          <a:lstStyle/>
          <a:p>
            <a:pPr>
              <a:defRPr sz="2000" b="0" i="0" u="none" strike="noStrike" kern="1200" baseline="0">
                <a:solidFill>
                  <a:schemeClr val="tx2"/>
                </a:solidFill>
                <a:latin typeface="+mn-lt"/>
                <a:ea typeface="+mn-ea"/>
                <a:cs typeface="+mn-cs"/>
              </a:defRPr>
            </a:pPr>
            <a:endParaRPr lang="en-US"/>
          </a:p>
        </c:txPr>
        <c:crossAx val="1041228112"/>
        <c:crosses val="autoZero"/>
        <c:crossBetween val="between"/>
        <c:majorUnit val="5.000000000000001E-2"/>
      </c:valAx>
      <c:dTable>
        <c:showHorzBorder val="1"/>
        <c:showVertBorder val="1"/>
        <c:showOutline val="1"/>
        <c:showKeys val="1"/>
        <c:spPr>
          <a:noFill/>
          <a:ln w="9525" cap="flat" cmpd="sng" algn="ctr">
            <a:solidFill>
              <a:schemeClr val="tx1">
                <a:lumMod val="15000"/>
                <a:lumOff val="85000"/>
              </a:schemeClr>
            </a:solidFill>
            <a:round/>
          </a:ln>
          <a:effectLst/>
        </c:spPr>
        <c:txPr>
          <a:bodyPr rot="0" spcFirstLastPara="1" vertOverflow="ellipsis" vert="horz" wrap="square" anchor="ctr" anchorCtr="1"/>
          <a:lstStyle/>
          <a:p>
            <a:pPr rtl="0">
              <a:defRPr sz="2000" b="0" i="0" u="none" strike="noStrike" kern="1200" baseline="0">
                <a:solidFill>
                  <a:schemeClr val="tx2"/>
                </a:solidFill>
                <a:latin typeface="+mn-lt"/>
                <a:ea typeface="+mn-ea"/>
                <a:cs typeface="+mn-cs"/>
              </a:defRPr>
            </a:pPr>
            <a:endParaRPr lang="en-US"/>
          </a:p>
        </c:txPr>
      </c:dTable>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2000">
          <a:solidFill>
            <a:schemeClr val="tx2"/>
          </a:solidFill>
        </a:defRPr>
      </a:pPr>
      <a:endParaRPr lang="en-US"/>
    </a:p>
  </c:txPr>
  <c:externalData r:id="rId3">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9706746232644312"/>
          <c:y val="3.7510458785445865E-2"/>
          <c:w val="0.79198862522485647"/>
          <c:h val="0.61056862747689811"/>
        </c:manualLayout>
      </c:layout>
      <c:lineChart>
        <c:grouping val="standard"/>
        <c:varyColors val="0"/>
        <c:ser>
          <c:idx val="0"/>
          <c:order val="0"/>
          <c:tx>
            <c:strRef>
              <c:f>Sheet1!$B$1</c:f>
              <c:strCache>
                <c:ptCount val="1"/>
                <c:pt idx="0">
                  <c:v>Data</c:v>
                </c:pt>
              </c:strCache>
            </c:strRef>
          </c:tx>
          <c:spPr>
            <a:ln w="28575" cap="rnd">
              <a:solidFill>
                <a:schemeClr val="accent1"/>
              </a:solidFill>
              <a:round/>
            </a:ln>
            <a:effectLst/>
          </c:spPr>
          <c:marker>
            <c:symbol val="circle"/>
            <c:size val="5"/>
            <c:spPr>
              <a:solidFill>
                <a:schemeClr val="accent1"/>
              </a:solidFill>
              <a:ln w="9525">
                <a:solidFill>
                  <a:schemeClr val="accent1"/>
                </a:solidFill>
              </a:ln>
              <a:effectLst/>
            </c:spPr>
          </c:marker>
          <c:cat>
            <c:strRef>
              <c:f>Sheet1!$A$2:$A$9</c:f>
              <c:strCache>
                <c:ptCount val="8"/>
                <c:pt idx="0">
                  <c:v>FFY 2018</c:v>
                </c:pt>
                <c:pt idx="1">
                  <c:v>FFY 2019</c:v>
                </c:pt>
                <c:pt idx="2">
                  <c:v>FFY 2020</c:v>
                </c:pt>
                <c:pt idx="3">
                  <c:v>FFY 2021</c:v>
                </c:pt>
                <c:pt idx="4">
                  <c:v>FFY 2022</c:v>
                </c:pt>
                <c:pt idx="5">
                  <c:v>FFY 2023</c:v>
                </c:pt>
                <c:pt idx="6">
                  <c:v>FFY 2024</c:v>
                </c:pt>
                <c:pt idx="7">
                  <c:v>FFY 2025</c:v>
                </c:pt>
              </c:strCache>
            </c:strRef>
          </c:cat>
          <c:val>
            <c:numRef>
              <c:f>Sheet1!$B$2:$B$9</c:f>
              <c:numCache>
                <c:formatCode>0.00%</c:formatCode>
                <c:ptCount val="8"/>
                <c:pt idx="0">
                  <c:v>8.3000000000000001E-3</c:v>
                </c:pt>
                <c:pt idx="1">
                  <c:v>7.7000000000000002E-3</c:v>
                </c:pt>
                <c:pt idx="2">
                  <c:v>6.3E-3</c:v>
                </c:pt>
              </c:numCache>
            </c:numRef>
          </c:val>
          <c:smooth val="0"/>
          <c:extLst>
            <c:ext xmlns:c16="http://schemas.microsoft.com/office/drawing/2014/chart" uri="{C3380CC4-5D6E-409C-BE32-E72D297353CC}">
              <c16:uniqueId val="{00000000-54E2-46C5-9F24-A414EE9B4123}"/>
            </c:ext>
          </c:extLst>
        </c:ser>
        <c:ser>
          <c:idx val="1"/>
          <c:order val="1"/>
          <c:tx>
            <c:strRef>
              <c:f>Sheet1!$C$1</c:f>
              <c:strCache>
                <c:ptCount val="1"/>
                <c:pt idx="0">
                  <c:v>Target</c:v>
                </c:pt>
              </c:strCache>
            </c:strRef>
          </c:tx>
          <c:spPr>
            <a:ln w="28575" cap="rnd">
              <a:solidFill>
                <a:schemeClr val="accent3"/>
              </a:solidFill>
              <a:round/>
            </a:ln>
            <a:effectLst/>
          </c:spPr>
          <c:marker>
            <c:symbol val="circle"/>
            <c:size val="5"/>
            <c:spPr>
              <a:solidFill>
                <a:schemeClr val="accent3"/>
              </a:solidFill>
              <a:ln w="9525">
                <a:solidFill>
                  <a:schemeClr val="accent3"/>
                </a:solidFill>
              </a:ln>
              <a:effectLst/>
            </c:spPr>
          </c:marker>
          <c:cat>
            <c:strRef>
              <c:f>Sheet1!$A$2:$A$9</c:f>
              <c:strCache>
                <c:ptCount val="8"/>
                <c:pt idx="0">
                  <c:v>FFY 2018</c:v>
                </c:pt>
                <c:pt idx="1">
                  <c:v>FFY 2019</c:v>
                </c:pt>
                <c:pt idx="2">
                  <c:v>FFY 2020</c:v>
                </c:pt>
                <c:pt idx="3">
                  <c:v>FFY 2021</c:v>
                </c:pt>
                <c:pt idx="4">
                  <c:v>FFY 2022</c:v>
                </c:pt>
                <c:pt idx="5">
                  <c:v>FFY 2023</c:v>
                </c:pt>
                <c:pt idx="6">
                  <c:v>FFY 2024</c:v>
                </c:pt>
                <c:pt idx="7">
                  <c:v>FFY 2025</c:v>
                </c:pt>
              </c:strCache>
            </c:strRef>
          </c:cat>
          <c:val>
            <c:numRef>
              <c:f>Sheet1!$C$2:$C$9</c:f>
              <c:numCache>
                <c:formatCode>0.00%</c:formatCode>
                <c:ptCount val="8"/>
                <c:pt idx="0">
                  <c:v>8.9999999999999993E-3</c:v>
                </c:pt>
                <c:pt idx="1">
                  <c:v>8.9999999999999993E-3</c:v>
                </c:pt>
                <c:pt idx="2">
                  <c:v>6.3E-3</c:v>
                </c:pt>
                <c:pt idx="3">
                  <c:v>6.4999999999999997E-3</c:v>
                </c:pt>
                <c:pt idx="4">
                  <c:v>7.0000000000000001E-3</c:v>
                </c:pt>
                <c:pt idx="5">
                  <c:v>7.4999999999999997E-3</c:v>
                </c:pt>
                <c:pt idx="6">
                  <c:v>8.0000000000000002E-3</c:v>
                </c:pt>
                <c:pt idx="7">
                  <c:v>8.5000000000000006E-3</c:v>
                </c:pt>
              </c:numCache>
            </c:numRef>
          </c:val>
          <c:smooth val="0"/>
          <c:extLst>
            <c:ext xmlns:c16="http://schemas.microsoft.com/office/drawing/2014/chart" uri="{C3380CC4-5D6E-409C-BE32-E72D297353CC}">
              <c16:uniqueId val="{00000001-54E2-46C5-9F24-A414EE9B4123}"/>
            </c:ext>
          </c:extLst>
        </c:ser>
        <c:dLbls>
          <c:showLegendKey val="0"/>
          <c:showVal val="0"/>
          <c:showCatName val="0"/>
          <c:showSerName val="0"/>
          <c:showPercent val="0"/>
          <c:showBubbleSize val="0"/>
        </c:dLbls>
        <c:marker val="1"/>
        <c:smooth val="0"/>
        <c:axId val="1041228112"/>
        <c:axId val="1036021728"/>
      </c:lineChart>
      <c:catAx>
        <c:axId val="104122811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2000" b="0" i="0" u="none" strike="noStrike" kern="1200" baseline="0">
                <a:solidFill>
                  <a:schemeClr val="tx2"/>
                </a:solidFill>
                <a:latin typeface="+mn-lt"/>
                <a:ea typeface="+mn-ea"/>
                <a:cs typeface="+mn-cs"/>
              </a:defRPr>
            </a:pPr>
            <a:endParaRPr lang="en-US"/>
          </a:p>
        </c:txPr>
        <c:crossAx val="1036021728"/>
        <c:crosses val="autoZero"/>
        <c:auto val="1"/>
        <c:lblAlgn val="ctr"/>
        <c:lblOffset val="100"/>
        <c:noMultiLvlLbl val="0"/>
      </c:catAx>
      <c:valAx>
        <c:axId val="1036021728"/>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2000" b="0" i="0" u="none" strike="noStrike" kern="1200" baseline="0">
                    <a:solidFill>
                      <a:schemeClr val="tx2"/>
                    </a:solidFill>
                    <a:latin typeface="+mn-lt"/>
                    <a:ea typeface="+mn-ea"/>
                    <a:cs typeface="+mn-cs"/>
                  </a:defRPr>
                </a:pPr>
                <a:r>
                  <a:rPr lang="en-US" sz="2000" b="1" i="0" baseline="0">
                    <a:effectLst/>
                  </a:rPr>
                  <a:t>% Children served under age 1</a:t>
                </a:r>
                <a:endParaRPr lang="en-US" sz="2000">
                  <a:effectLst/>
                </a:endParaRPr>
              </a:p>
            </c:rich>
          </c:tx>
          <c:layout>
            <c:manualLayout>
              <c:xMode val="edge"/>
              <c:yMode val="edge"/>
              <c:x val="2.3346295119402821E-2"/>
              <c:y val="3.8648112373711262E-2"/>
            </c:manualLayout>
          </c:layout>
          <c:overlay val="0"/>
          <c:spPr>
            <a:noFill/>
            <a:ln>
              <a:noFill/>
            </a:ln>
            <a:effectLst/>
          </c:spPr>
          <c:txPr>
            <a:bodyPr rot="-5400000" spcFirstLastPara="1" vertOverflow="ellipsis" vert="horz" wrap="square" anchor="ctr" anchorCtr="1"/>
            <a:lstStyle/>
            <a:p>
              <a:pPr>
                <a:defRPr sz="2000" b="0" i="0" u="none" strike="noStrike" kern="1200" baseline="0">
                  <a:solidFill>
                    <a:schemeClr val="tx2"/>
                  </a:solidFill>
                  <a:latin typeface="+mn-lt"/>
                  <a:ea typeface="+mn-ea"/>
                  <a:cs typeface="+mn-cs"/>
                </a:defRPr>
              </a:pPr>
              <a:endParaRPr lang="en-US"/>
            </a:p>
          </c:txPr>
        </c:title>
        <c:numFmt formatCode="0.0%" sourceLinked="0"/>
        <c:majorTickMark val="none"/>
        <c:minorTickMark val="none"/>
        <c:tickLblPos val="nextTo"/>
        <c:spPr>
          <a:noFill/>
          <a:ln>
            <a:noFill/>
          </a:ln>
          <a:effectLst/>
        </c:spPr>
        <c:txPr>
          <a:bodyPr rot="-60000000" spcFirstLastPara="1" vertOverflow="ellipsis" vert="horz" wrap="square" anchor="ctr" anchorCtr="1"/>
          <a:lstStyle/>
          <a:p>
            <a:pPr>
              <a:defRPr sz="2000" b="0" i="0" u="none" strike="noStrike" kern="1200" baseline="0">
                <a:solidFill>
                  <a:schemeClr val="tx2"/>
                </a:solidFill>
                <a:latin typeface="+mn-lt"/>
                <a:ea typeface="+mn-ea"/>
                <a:cs typeface="+mn-cs"/>
              </a:defRPr>
            </a:pPr>
            <a:endParaRPr lang="en-US"/>
          </a:p>
        </c:txPr>
        <c:crossAx val="1041228112"/>
        <c:crosses val="autoZero"/>
        <c:crossBetween val="between"/>
        <c:majorUnit val="2.0000000000000005E-3"/>
      </c:valAx>
      <c:dTable>
        <c:showHorzBorder val="1"/>
        <c:showVertBorder val="1"/>
        <c:showOutline val="1"/>
        <c:showKeys val="1"/>
        <c:spPr>
          <a:noFill/>
          <a:ln w="9525" cap="flat" cmpd="sng" algn="ctr">
            <a:solidFill>
              <a:schemeClr val="tx1">
                <a:lumMod val="15000"/>
                <a:lumOff val="85000"/>
              </a:schemeClr>
            </a:solidFill>
            <a:round/>
          </a:ln>
          <a:effectLst/>
        </c:spPr>
        <c:txPr>
          <a:bodyPr rot="0" spcFirstLastPara="1" vertOverflow="ellipsis" vert="horz" wrap="square" anchor="ctr" anchorCtr="1"/>
          <a:lstStyle/>
          <a:p>
            <a:pPr rtl="0">
              <a:defRPr sz="2000" b="0" i="0" u="none" strike="noStrike" kern="1200" baseline="0">
                <a:solidFill>
                  <a:schemeClr val="tx2"/>
                </a:solidFill>
                <a:latin typeface="+mn-lt"/>
                <a:ea typeface="+mn-ea"/>
                <a:cs typeface="+mn-cs"/>
              </a:defRPr>
            </a:pPr>
            <a:endParaRPr lang="en-US"/>
          </a:p>
        </c:txPr>
      </c:dTable>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2000">
          <a:solidFill>
            <a:schemeClr val="tx2"/>
          </a:solidFill>
        </a:defRPr>
      </a:pPr>
      <a:endParaRPr lang="en-US"/>
    </a:p>
  </c:txPr>
  <c:externalData r:id="rId3">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9597307108157308"/>
          <c:y val="5.0005627606544943E-2"/>
          <c:w val="0.79198862522485647"/>
          <c:h val="0.61309160056432177"/>
        </c:manualLayout>
      </c:layout>
      <c:lineChart>
        <c:grouping val="standard"/>
        <c:varyColors val="0"/>
        <c:ser>
          <c:idx val="0"/>
          <c:order val="0"/>
          <c:tx>
            <c:strRef>
              <c:f>Sheet1!$B$1</c:f>
              <c:strCache>
                <c:ptCount val="1"/>
                <c:pt idx="0">
                  <c:v>Data</c:v>
                </c:pt>
              </c:strCache>
            </c:strRef>
          </c:tx>
          <c:spPr>
            <a:ln w="28575" cap="rnd">
              <a:solidFill>
                <a:schemeClr val="accent1"/>
              </a:solidFill>
              <a:round/>
            </a:ln>
            <a:effectLst/>
          </c:spPr>
          <c:marker>
            <c:symbol val="circle"/>
            <c:size val="5"/>
            <c:spPr>
              <a:solidFill>
                <a:schemeClr val="accent1"/>
              </a:solidFill>
              <a:ln w="9525">
                <a:solidFill>
                  <a:schemeClr val="accent1"/>
                </a:solidFill>
              </a:ln>
              <a:effectLst/>
            </c:spPr>
          </c:marker>
          <c:cat>
            <c:strRef>
              <c:f>Sheet1!$A$2:$A$9</c:f>
              <c:strCache>
                <c:ptCount val="8"/>
                <c:pt idx="0">
                  <c:v>FFY 2018</c:v>
                </c:pt>
                <c:pt idx="1">
                  <c:v>FFY 2019</c:v>
                </c:pt>
                <c:pt idx="2">
                  <c:v>FFY 2020</c:v>
                </c:pt>
                <c:pt idx="3">
                  <c:v>FFY 2021</c:v>
                </c:pt>
                <c:pt idx="4">
                  <c:v>FFY 2022</c:v>
                </c:pt>
                <c:pt idx="5">
                  <c:v>FFY 2023</c:v>
                </c:pt>
                <c:pt idx="6">
                  <c:v>FFY 2024</c:v>
                </c:pt>
                <c:pt idx="7">
                  <c:v>FFY 2025</c:v>
                </c:pt>
              </c:strCache>
            </c:strRef>
          </c:cat>
          <c:val>
            <c:numRef>
              <c:f>Sheet1!$B$2:$B$9</c:f>
              <c:numCache>
                <c:formatCode>0.00%</c:formatCode>
                <c:ptCount val="8"/>
                <c:pt idx="0">
                  <c:v>1.7299999999999999E-2</c:v>
                </c:pt>
                <c:pt idx="1">
                  <c:v>1.7500000000000002E-2</c:v>
                </c:pt>
                <c:pt idx="2">
                  <c:v>1.5299999999999999E-2</c:v>
                </c:pt>
              </c:numCache>
            </c:numRef>
          </c:val>
          <c:smooth val="0"/>
          <c:extLst>
            <c:ext xmlns:c16="http://schemas.microsoft.com/office/drawing/2014/chart" uri="{C3380CC4-5D6E-409C-BE32-E72D297353CC}">
              <c16:uniqueId val="{00000000-54E2-46C5-9F24-A414EE9B4123}"/>
            </c:ext>
          </c:extLst>
        </c:ser>
        <c:ser>
          <c:idx val="1"/>
          <c:order val="1"/>
          <c:tx>
            <c:strRef>
              <c:f>Sheet1!$C$1</c:f>
              <c:strCache>
                <c:ptCount val="1"/>
                <c:pt idx="0">
                  <c:v>Target</c:v>
                </c:pt>
              </c:strCache>
            </c:strRef>
          </c:tx>
          <c:spPr>
            <a:ln w="28575" cap="rnd">
              <a:solidFill>
                <a:schemeClr val="accent3"/>
              </a:solidFill>
              <a:round/>
            </a:ln>
            <a:effectLst/>
          </c:spPr>
          <c:marker>
            <c:symbol val="circle"/>
            <c:size val="5"/>
            <c:spPr>
              <a:solidFill>
                <a:schemeClr val="accent3"/>
              </a:solidFill>
              <a:ln w="9525">
                <a:solidFill>
                  <a:schemeClr val="accent3"/>
                </a:solidFill>
              </a:ln>
              <a:effectLst/>
            </c:spPr>
          </c:marker>
          <c:cat>
            <c:strRef>
              <c:f>Sheet1!$A$2:$A$9</c:f>
              <c:strCache>
                <c:ptCount val="8"/>
                <c:pt idx="0">
                  <c:v>FFY 2018</c:v>
                </c:pt>
                <c:pt idx="1">
                  <c:v>FFY 2019</c:v>
                </c:pt>
                <c:pt idx="2">
                  <c:v>FFY 2020</c:v>
                </c:pt>
                <c:pt idx="3">
                  <c:v>FFY 2021</c:v>
                </c:pt>
                <c:pt idx="4">
                  <c:v>FFY 2022</c:v>
                </c:pt>
                <c:pt idx="5">
                  <c:v>FFY 2023</c:v>
                </c:pt>
                <c:pt idx="6">
                  <c:v>FFY 2024</c:v>
                </c:pt>
                <c:pt idx="7">
                  <c:v>FFY 2025</c:v>
                </c:pt>
              </c:strCache>
            </c:strRef>
          </c:cat>
          <c:val>
            <c:numRef>
              <c:f>Sheet1!$C$2:$C$9</c:f>
              <c:numCache>
                <c:formatCode>0.00%</c:formatCode>
                <c:ptCount val="8"/>
                <c:pt idx="0">
                  <c:v>1.7000000000000001E-2</c:v>
                </c:pt>
                <c:pt idx="1">
                  <c:v>1.7000000000000001E-2</c:v>
                </c:pt>
                <c:pt idx="2">
                  <c:v>1.4999999999999999E-2</c:v>
                </c:pt>
                <c:pt idx="3">
                  <c:v>1.55E-2</c:v>
                </c:pt>
                <c:pt idx="4">
                  <c:v>1.6E-2</c:v>
                </c:pt>
                <c:pt idx="5">
                  <c:v>1.6500000000000001E-2</c:v>
                </c:pt>
                <c:pt idx="6">
                  <c:v>1.7000000000000001E-2</c:v>
                </c:pt>
                <c:pt idx="7">
                  <c:v>1.7500000000000002E-2</c:v>
                </c:pt>
              </c:numCache>
            </c:numRef>
          </c:val>
          <c:smooth val="0"/>
          <c:extLst>
            <c:ext xmlns:c16="http://schemas.microsoft.com/office/drawing/2014/chart" uri="{C3380CC4-5D6E-409C-BE32-E72D297353CC}">
              <c16:uniqueId val="{00000001-54E2-46C5-9F24-A414EE9B4123}"/>
            </c:ext>
          </c:extLst>
        </c:ser>
        <c:dLbls>
          <c:showLegendKey val="0"/>
          <c:showVal val="0"/>
          <c:showCatName val="0"/>
          <c:showSerName val="0"/>
          <c:showPercent val="0"/>
          <c:showBubbleSize val="0"/>
        </c:dLbls>
        <c:marker val="1"/>
        <c:smooth val="0"/>
        <c:axId val="1041228112"/>
        <c:axId val="1036021728"/>
      </c:lineChart>
      <c:catAx>
        <c:axId val="104122811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2000" b="0" i="0" u="none" strike="noStrike" kern="1200" baseline="0">
                <a:solidFill>
                  <a:schemeClr val="tx2"/>
                </a:solidFill>
                <a:latin typeface="+mn-lt"/>
                <a:ea typeface="+mn-ea"/>
                <a:cs typeface="+mn-cs"/>
              </a:defRPr>
            </a:pPr>
            <a:endParaRPr lang="en-US"/>
          </a:p>
        </c:txPr>
        <c:crossAx val="1036021728"/>
        <c:crosses val="autoZero"/>
        <c:auto val="1"/>
        <c:lblAlgn val="ctr"/>
        <c:lblOffset val="100"/>
        <c:noMultiLvlLbl val="0"/>
      </c:catAx>
      <c:valAx>
        <c:axId val="1036021728"/>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2000" b="0" i="0" u="none" strike="noStrike" kern="1200" baseline="0">
                    <a:solidFill>
                      <a:schemeClr val="tx2"/>
                    </a:solidFill>
                    <a:latin typeface="+mn-lt"/>
                    <a:ea typeface="+mn-ea"/>
                    <a:cs typeface="+mn-cs"/>
                  </a:defRPr>
                </a:pPr>
                <a:r>
                  <a:rPr lang="en-US" sz="2000" b="1" i="0" baseline="0">
                    <a:effectLst/>
                  </a:rPr>
                  <a:t>% Children served under age 3</a:t>
                </a:r>
                <a:endParaRPr lang="en-US" sz="2000">
                  <a:effectLst/>
                </a:endParaRPr>
              </a:p>
            </c:rich>
          </c:tx>
          <c:layout>
            <c:manualLayout>
              <c:xMode val="edge"/>
              <c:yMode val="edge"/>
              <c:x val="2.3346295119402824E-2"/>
              <c:y val="6.7834558882337359E-2"/>
            </c:manualLayout>
          </c:layout>
          <c:overlay val="0"/>
          <c:spPr>
            <a:noFill/>
            <a:ln>
              <a:noFill/>
            </a:ln>
            <a:effectLst/>
          </c:spPr>
          <c:txPr>
            <a:bodyPr rot="-5400000" spcFirstLastPara="1" vertOverflow="ellipsis" vert="horz" wrap="square" anchor="ctr" anchorCtr="1"/>
            <a:lstStyle/>
            <a:p>
              <a:pPr>
                <a:defRPr sz="2000" b="0" i="0" u="none" strike="noStrike" kern="1200" baseline="0">
                  <a:solidFill>
                    <a:schemeClr val="tx2"/>
                  </a:solidFill>
                  <a:latin typeface="+mn-lt"/>
                  <a:ea typeface="+mn-ea"/>
                  <a:cs typeface="+mn-cs"/>
                </a:defRPr>
              </a:pPr>
              <a:endParaRPr lang="en-US"/>
            </a:p>
          </c:txPr>
        </c:title>
        <c:numFmt formatCode="0.00%" sourceLinked="0"/>
        <c:majorTickMark val="none"/>
        <c:minorTickMark val="none"/>
        <c:tickLblPos val="nextTo"/>
        <c:spPr>
          <a:noFill/>
          <a:ln>
            <a:noFill/>
          </a:ln>
          <a:effectLst/>
        </c:spPr>
        <c:txPr>
          <a:bodyPr rot="-60000000" spcFirstLastPara="1" vertOverflow="ellipsis" vert="horz" wrap="square" anchor="ctr" anchorCtr="1"/>
          <a:lstStyle/>
          <a:p>
            <a:pPr>
              <a:defRPr sz="2000" b="0" i="0" u="none" strike="noStrike" kern="1200" baseline="0">
                <a:solidFill>
                  <a:schemeClr val="tx2"/>
                </a:solidFill>
                <a:latin typeface="+mn-lt"/>
                <a:ea typeface="+mn-ea"/>
                <a:cs typeface="+mn-cs"/>
              </a:defRPr>
            </a:pPr>
            <a:endParaRPr lang="en-US"/>
          </a:p>
        </c:txPr>
        <c:crossAx val="1041228112"/>
        <c:crosses val="autoZero"/>
        <c:crossBetween val="between"/>
        <c:majorUnit val="1.0000000000000002E-3"/>
      </c:valAx>
      <c:dTable>
        <c:showHorzBorder val="1"/>
        <c:showVertBorder val="1"/>
        <c:showOutline val="1"/>
        <c:showKeys val="1"/>
        <c:spPr>
          <a:noFill/>
          <a:ln w="9525" cap="flat" cmpd="sng" algn="ctr">
            <a:solidFill>
              <a:schemeClr val="tx1">
                <a:lumMod val="15000"/>
                <a:lumOff val="85000"/>
              </a:schemeClr>
            </a:solidFill>
            <a:round/>
          </a:ln>
          <a:effectLst/>
        </c:spPr>
        <c:txPr>
          <a:bodyPr rot="0" spcFirstLastPara="1" vertOverflow="ellipsis" vert="horz" wrap="square" anchor="ctr" anchorCtr="1"/>
          <a:lstStyle/>
          <a:p>
            <a:pPr rtl="0">
              <a:defRPr sz="2000" b="0" i="0" u="none" strike="noStrike" kern="1200" baseline="0">
                <a:solidFill>
                  <a:schemeClr val="tx2"/>
                </a:solidFill>
                <a:latin typeface="+mn-lt"/>
                <a:ea typeface="+mn-ea"/>
                <a:cs typeface="+mn-cs"/>
              </a:defRPr>
            </a:pPr>
            <a:endParaRPr lang="en-US"/>
          </a:p>
        </c:txPr>
      </c:dTable>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2000">
          <a:solidFill>
            <a:schemeClr val="tx2"/>
          </a:solidFill>
        </a:defRPr>
      </a:pPr>
      <a:endParaRPr lang="en-US"/>
    </a:p>
  </c:txPr>
  <c:externalData r:id="rId3">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8787716104570376"/>
          <c:y val="5.1000314766290238E-2"/>
          <c:w val="0.80008453526072576"/>
          <c:h val="0.5754725967512393"/>
        </c:manualLayout>
      </c:layout>
      <c:lineChart>
        <c:grouping val="standard"/>
        <c:varyColors val="0"/>
        <c:ser>
          <c:idx val="0"/>
          <c:order val="0"/>
          <c:tx>
            <c:strRef>
              <c:f>Sheet1!$B$1</c:f>
              <c:strCache>
                <c:ptCount val="1"/>
                <c:pt idx="0">
                  <c:v>Data</c:v>
                </c:pt>
              </c:strCache>
            </c:strRef>
          </c:tx>
          <c:spPr>
            <a:ln w="28575" cap="rnd">
              <a:solidFill>
                <a:schemeClr val="accent1"/>
              </a:solidFill>
              <a:round/>
            </a:ln>
            <a:effectLst/>
          </c:spPr>
          <c:marker>
            <c:symbol val="circle"/>
            <c:size val="5"/>
            <c:spPr>
              <a:solidFill>
                <a:schemeClr val="accent1"/>
              </a:solidFill>
              <a:ln w="9525">
                <a:solidFill>
                  <a:schemeClr val="accent1"/>
                </a:solidFill>
              </a:ln>
              <a:effectLst/>
            </c:spPr>
          </c:marker>
          <c:cat>
            <c:strRef>
              <c:f>Sheet1!$A$2:$A$9</c:f>
              <c:strCache>
                <c:ptCount val="8"/>
                <c:pt idx="0">
                  <c:v>FFY 2018</c:v>
                </c:pt>
                <c:pt idx="1">
                  <c:v>FFY 2019</c:v>
                </c:pt>
                <c:pt idx="2">
                  <c:v>FFY 2020</c:v>
                </c:pt>
                <c:pt idx="3">
                  <c:v>FFY 2021</c:v>
                </c:pt>
                <c:pt idx="4">
                  <c:v>FFY 2022</c:v>
                </c:pt>
                <c:pt idx="5">
                  <c:v>FFY 2023</c:v>
                </c:pt>
                <c:pt idx="6">
                  <c:v>FFY 2024</c:v>
                </c:pt>
                <c:pt idx="7">
                  <c:v>FFY 2025</c:v>
                </c:pt>
              </c:strCache>
            </c:strRef>
          </c:cat>
          <c:val>
            <c:numRef>
              <c:f>Sheet1!$B$2:$B$9</c:f>
              <c:numCache>
                <c:formatCode>0.00%</c:formatCode>
                <c:ptCount val="8"/>
                <c:pt idx="0">
                  <c:v>0.95399999999999996</c:v>
                </c:pt>
                <c:pt idx="1">
                  <c:v>0.998</c:v>
                </c:pt>
                <c:pt idx="2">
                  <c:v>0.99280000000000002</c:v>
                </c:pt>
              </c:numCache>
            </c:numRef>
          </c:val>
          <c:smooth val="0"/>
          <c:extLst>
            <c:ext xmlns:c16="http://schemas.microsoft.com/office/drawing/2014/chart" uri="{C3380CC4-5D6E-409C-BE32-E72D297353CC}">
              <c16:uniqueId val="{00000000-7503-44CF-AA82-9CF6351088F8}"/>
            </c:ext>
          </c:extLst>
        </c:ser>
        <c:ser>
          <c:idx val="1"/>
          <c:order val="1"/>
          <c:tx>
            <c:strRef>
              <c:f>Sheet1!$C$1</c:f>
              <c:strCache>
                <c:ptCount val="1"/>
                <c:pt idx="0">
                  <c:v>Target</c:v>
                </c:pt>
              </c:strCache>
            </c:strRef>
          </c:tx>
          <c:spPr>
            <a:ln w="34925" cap="rnd">
              <a:solidFill>
                <a:schemeClr val="accent3"/>
              </a:solidFill>
              <a:round/>
            </a:ln>
            <a:effectLst/>
          </c:spPr>
          <c:marker>
            <c:symbol val="circle"/>
            <c:size val="5"/>
            <c:spPr>
              <a:solidFill>
                <a:schemeClr val="accent3"/>
              </a:solidFill>
              <a:ln w="9525">
                <a:solidFill>
                  <a:schemeClr val="accent3"/>
                </a:solidFill>
              </a:ln>
              <a:effectLst/>
            </c:spPr>
          </c:marker>
          <c:cat>
            <c:strRef>
              <c:f>Sheet1!$A$2:$A$9</c:f>
              <c:strCache>
                <c:ptCount val="8"/>
                <c:pt idx="0">
                  <c:v>FFY 2018</c:v>
                </c:pt>
                <c:pt idx="1">
                  <c:v>FFY 2019</c:v>
                </c:pt>
                <c:pt idx="2">
                  <c:v>FFY 2020</c:v>
                </c:pt>
                <c:pt idx="3">
                  <c:v>FFY 2021</c:v>
                </c:pt>
                <c:pt idx="4">
                  <c:v>FFY 2022</c:v>
                </c:pt>
                <c:pt idx="5">
                  <c:v>FFY 2023</c:v>
                </c:pt>
                <c:pt idx="6">
                  <c:v>FFY 2024</c:v>
                </c:pt>
                <c:pt idx="7">
                  <c:v>FFY 2025</c:v>
                </c:pt>
              </c:strCache>
            </c:strRef>
          </c:cat>
          <c:val>
            <c:numRef>
              <c:f>Sheet1!$C$2:$C$9</c:f>
              <c:numCache>
                <c:formatCode>0.0%</c:formatCode>
                <c:ptCount val="8"/>
                <c:pt idx="0">
                  <c:v>1</c:v>
                </c:pt>
                <c:pt idx="1">
                  <c:v>1</c:v>
                </c:pt>
                <c:pt idx="2">
                  <c:v>1</c:v>
                </c:pt>
                <c:pt idx="3">
                  <c:v>1</c:v>
                </c:pt>
                <c:pt idx="4">
                  <c:v>1</c:v>
                </c:pt>
                <c:pt idx="5">
                  <c:v>1</c:v>
                </c:pt>
                <c:pt idx="6">
                  <c:v>1</c:v>
                </c:pt>
                <c:pt idx="7">
                  <c:v>1</c:v>
                </c:pt>
              </c:numCache>
            </c:numRef>
          </c:val>
          <c:smooth val="0"/>
          <c:extLst>
            <c:ext xmlns:c16="http://schemas.microsoft.com/office/drawing/2014/chart" uri="{C3380CC4-5D6E-409C-BE32-E72D297353CC}">
              <c16:uniqueId val="{00000001-7503-44CF-AA82-9CF6351088F8}"/>
            </c:ext>
          </c:extLst>
        </c:ser>
        <c:dLbls>
          <c:showLegendKey val="0"/>
          <c:showVal val="0"/>
          <c:showCatName val="0"/>
          <c:showSerName val="0"/>
          <c:showPercent val="0"/>
          <c:showBubbleSize val="0"/>
        </c:dLbls>
        <c:marker val="1"/>
        <c:smooth val="0"/>
        <c:axId val="1540920736"/>
        <c:axId val="1921423632"/>
      </c:lineChart>
      <c:catAx>
        <c:axId val="154092073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2400" b="0" i="0" u="none" strike="noStrike" kern="1200" baseline="0">
                <a:solidFill>
                  <a:schemeClr val="tx2"/>
                </a:solidFill>
                <a:latin typeface="+mn-lt"/>
                <a:ea typeface="+mn-ea"/>
                <a:cs typeface="+mn-cs"/>
              </a:defRPr>
            </a:pPr>
            <a:endParaRPr lang="en-US"/>
          </a:p>
        </c:txPr>
        <c:crossAx val="1921423632"/>
        <c:crosses val="autoZero"/>
        <c:auto val="1"/>
        <c:lblAlgn val="ctr"/>
        <c:lblOffset val="100"/>
        <c:noMultiLvlLbl val="0"/>
      </c:catAx>
      <c:valAx>
        <c:axId val="1921423632"/>
        <c:scaling>
          <c:orientation val="minMax"/>
          <c:max val="1"/>
          <c:min val="0.9"/>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2400" b="0" i="0" u="none" strike="noStrike" kern="1200" baseline="0">
                    <a:solidFill>
                      <a:schemeClr val="tx2"/>
                    </a:solidFill>
                    <a:latin typeface="+mn-lt"/>
                    <a:ea typeface="+mn-ea"/>
                    <a:cs typeface="+mn-cs"/>
                  </a:defRPr>
                </a:pPr>
                <a:r>
                  <a:rPr lang="en-US"/>
                  <a:t>Compliance Rate</a:t>
                </a:r>
              </a:p>
            </c:rich>
          </c:tx>
          <c:layout>
            <c:manualLayout>
              <c:xMode val="edge"/>
              <c:yMode val="edge"/>
              <c:x val="1.6346751819307091E-2"/>
              <c:y val="0.12327213257503861"/>
            </c:manualLayout>
          </c:layout>
          <c:overlay val="0"/>
          <c:spPr>
            <a:noFill/>
            <a:ln>
              <a:noFill/>
            </a:ln>
            <a:effectLst/>
          </c:spPr>
          <c:txPr>
            <a:bodyPr rot="-5400000" spcFirstLastPara="1" vertOverflow="ellipsis" vert="horz" wrap="square" anchor="ctr" anchorCtr="1"/>
            <a:lstStyle/>
            <a:p>
              <a:pPr>
                <a:defRPr sz="2400" b="0" i="0" u="none" strike="noStrike" kern="1200" baseline="0">
                  <a:solidFill>
                    <a:schemeClr val="tx2"/>
                  </a:solidFill>
                  <a:latin typeface="+mn-lt"/>
                  <a:ea typeface="+mn-ea"/>
                  <a:cs typeface="+mn-cs"/>
                </a:defRPr>
              </a:pPr>
              <a:endParaRPr lang="en-US"/>
            </a:p>
          </c:txPr>
        </c:title>
        <c:numFmt formatCode="0.0%" sourceLinked="0"/>
        <c:majorTickMark val="none"/>
        <c:minorTickMark val="none"/>
        <c:tickLblPos val="nextTo"/>
        <c:spPr>
          <a:noFill/>
          <a:ln>
            <a:noFill/>
          </a:ln>
          <a:effectLst/>
        </c:spPr>
        <c:txPr>
          <a:bodyPr rot="-60000000" spcFirstLastPara="1" vertOverflow="ellipsis" vert="horz" wrap="square" anchor="ctr" anchorCtr="1"/>
          <a:lstStyle/>
          <a:p>
            <a:pPr>
              <a:defRPr sz="2400" b="0" i="0" u="none" strike="noStrike" kern="1200" baseline="0">
                <a:solidFill>
                  <a:schemeClr val="tx2"/>
                </a:solidFill>
                <a:latin typeface="+mn-lt"/>
                <a:ea typeface="+mn-ea"/>
                <a:cs typeface="+mn-cs"/>
              </a:defRPr>
            </a:pPr>
            <a:endParaRPr lang="en-US"/>
          </a:p>
        </c:txPr>
        <c:crossAx val="1540920736"/>
        <c:crosses val="autoZero"/>
        <c:crossBetween val="between"/>
        <c:majorUnit val="5.000000000000001E-2"/>
      </c:valAx>
      <c:dTable>
        <c:showHorzBorder val="1"/>
        <c:showVertBorder val="1"/>
        <c:showOutline val="1"/>
        <c:showKeys val="1"/>
        <c:spPr>
          <a:noFill/>
          <a:ln w="9525" cap="flat" cmpd="sng" algn="ctr">
            <a:solidFill>
              <a:schemeClr val="tx1">
                <a:lumMod val="15000"/>
                <a:lumOff val="85000"/>
              </a:schemeClr>
            </a:solidFill>
            <a:round/>
          </a:ln>
          <a:effectLst/>
        </c:spPr>
        <c:txPr>
          <a:bodyPr rot="0" spcFirstLastPara="1" vertOverflow="ellipsis" vert="horz" wrap="square" anchor="ctr" anchorCtr="1"/>
          <a:lstStyle/>
          <a:p>
            <a:pPr rtl="0">
              <a:defRPr sz="2400" b="0" i="0" u="none" strike="noStrike" kern="1200" baseline="0">
                <a:solidFill>
                  <a:schemeClr val="tx2"/>
                </a:solidFill>
                <a:latin typeface="+mn-lt"/>
                <a:ea typeface="+mn-ea"/>
                <a:cs typeface="+mn-cs"/>
              </a:defRPr>
            </a:pPr>
            <a:endParaRPr lang="en-US"/>
          </a:p>
        </c:txPr>
      </c:dTable>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2400">
          <a:solidFill>
            <a:schemeClr val="tx2"/>
          </a:solidFill>
        </a:defRPr>
      </a:pPr>
      <a:endParaRPr lang="en-US"/>
    </a:p>
  </c:txPr>
  <c:externalData r:id="rId3">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8787716104570376"/>
          <c:y val="5.1000314766290238E-2"/>
          <c:w val="0.80008453526072576"/>
          <c:h val="0.5754725967512393"/>
        </c:manualLayout>
      </c:layout>
      <c:lineChart>
        <c:grouping val="standard"/>
        <c:varyColors val="0"/>
        <c:ser>
          <c:idx val="0"/>
          <c:order val="0"/>
          <c:tx>
            <c:strRef>
              <c:f>Sheet1!$B$1</c:f>
              <c:strCache>
                <c:ptCount val="1"/>
                <c:pt idx="0">
                  <c:v>Data</c:v>
                </c:pt>
              </c:strCache>
            </c:strRef>
          </c:tx>
          <c:spPr>
            <a:ln w="28575" cap="rnd">
              <a:solidFill>
                <a:schemeClr val="accent1"/>
              </a:solidFill>
              <a:round/>
            </a:ln>
            <a:effectLst/>
          </c:spPr>
          <c:marker>
            <c:symbol val="circle"/>
            <c:size val="5"/>
            <c:spPr>
              <a:solidFill>
                <a:schemeClr val="accent1"/>
              </a:solidFill>
              <a:ln w="9525">
                <a:solidFill>
                  <a:schemeClr val="accent1"/>
                </a:solidFill>
              </a:ln>
              <a:effectLst/>
            </c:spPr>
          </c:marker>
          <c:cat>
            <c:strRef>
              <c:f>Sheet1!$A$2:$A$9</c:f>
              <c:strCache>
                <c:ptCount val="8"/>
                <c:pt idx="0">
                  <c:v>FFY 2018</c:v>
                </c:pt>
                <c:pt idx="1">
                  <c:v>FFY 2019</c:v>
                </c:pt>
                <c:pt idx="2">
                  <c:v>FFY 2020</c:v>
                </c:pt>
                <c:pt idx="3">
                  <c:v>FFY 2021</c:v>
                </c:pt>
                <c:pt idx="4">
                  <c:v>FFY 2022</c:v>
                </c:pt>
                <c:pt idx="5">
                  <c:v>FFY 2023</c:v>
                </c:pt>
                <c:pt idx="6">
                  <c:v>FFY 2024</c:v>
                </c:pt>
                <c:pt idx="7">
                  <c:v>FFY 2025</c:v>
                </c:pt>
              </c:strCache>
            </c:strRef>
          </c:cat>
          <c:val>
            <c:numRef>
              <c:f>Sheet1!$B$2:$B$9</c:f>
              <c:numCache>
                <c:formatCode>0.00%</c:formatCode>
                <c:ptCount val="8"/>
                <c:pt idx="0">
                  <c:v>0.96799999999999997</c:v>
                </c:pt>
                <c:pt idx="1">
                  <c:v>0.995</c:v>
                </c:pt>
                <c:pt idx="2">
                  <c:v>0.97389999999999999</c:v>
                </c:pt>
              </c:numCache>
            </c:numRef>
          </c:val>
          <c:smooth val="0"/>
          <c:extLst>
            <c:ext xmlns:c16="http://schemas.microsoft.com/office/drawing/2014/chart" uri="{C3380CC4-5D6E-409C-BE32-E72D297353CC}">
              <c16:uniqueId val="{00000000-7503-44CF-AA82-9CF6351088F8}"/>
            </c:ext>
          </c:extLst>
        </c:ser>
        <c:ser>
          <c:idx val="1"/>
          <c:order val="1"/>
          <c:tx>
            <c:strRef>
              <c:f>Sheet1!$C$1</c:f>
              <c:strCache>
                <c:ptCount val="1"/>
                <c:pt idx="0">
                  <c:v>Target</c:v>
                </c:pt>
              </c:strCache>
            </c:strRef>
          </c:tx>
          <c:spPr>
            <a:ln w="34925" cap="rnd">
              <a:solidFill>
                <a:schemeClr val="accent3"/>
              </a:solidFill>
              <a:round/>
            </a:ln>
            <a:effectLst/>
          </c:spPr>
          <c:marker>
            <c:symbol val="circle"/>
            <c:size val="5"/>
            <c:spPr>
              <a:solidFill>
                <a:schemeClr val="accent3"/>
              </a:solidFill>
              <a:ln w="9525">
                <a:solidFill>
                  <a:schemeClr val="accent3"/>
                </a:solidFill>
              </a:ln>
              <a:effectLst/>
            </c:spPr>
          </c:marker>
          <c:cat>
            <c:strRef>
              <c:f>Sheet1!$A$2:$A$9</c:f>
              <c:strCache>
                <c:ptCount val="8"/>
                <c:pt idx="0">
                  <c:v>FFY 2018</c:v>
                </c:pt>
                <c:pt idx="1">
                  <c:v>FFY 2019</c:v>
                </c:pt>
                <c:pt idx="2">
                  <c:v>FFY 2020</c:v>
                </c:pt>
                <c:pt idx="3">
                  <c:v>FFY 2021</c:v>
                </c:pt>
                <c:pt idx="4">
                  <c:v>FFY 2022</c:v>
                </c:pt>
                <c:pt idx="5">
                  <c:v>FFY 2023</c:v>
                </c:pt>
                <c:pt idx="6">
                  <c:v>FFY 2024</c:v>
                </c:pt>
                <c:pt idx="7">
                  <c:v>FFY 2025</c:v>
                </c:pt>
              </c:strCache>
            </c:strRef>
          </c:cat>
          <c:val>
            <c:numRef>
              <c:f>Sheet1!$C$2:$C$9</c:f>
              <c:numCache>
                <c:formatCode>0.0%</c:formatCode>
                <c:ptCount val="8"/>
                <c:pt idx="0">
                  <c:v>1</c:v>
                </c:pt>
                <c:pt idx="1">
                  <c:v>1</c:v>
                </c:pt>
                <c:pt idx="2">
                  <c:v>1</c:v>
                </c:pt>
                <c:pt idx="3">
                  <c:v>1</c:v>
                </c:pt>
                <c:pt idx="4">
                  <c:v>1</c:v>
                </c:pt>
                <c:pt idx="5">
                  <c:v>1</c:v>
                </c:pt>
                <c:pt idx="6">
                  <c:v>1</c:v>
                </c:pt>
                <c:pt idx="7">
                  <c:v>1</c:v>
                </c:pt>
              </c:numCache>
            </c:numRef>
          </c:val>
          <c:smooth val="0"/>
          <c:extLst>
            <c:ext xmlns:c16="http://schemas.microsoft.com/office/drawing/2014/chart" uri="{C3380CC4-5D6E-409C-BE32-E72D297353CC}">
              <c16:uniqueId val="{00000001-7503-44CF-AA82-9CF6351088F8}"/>
            </c:ext>
          </c:extLst>
        </c:ser>
        <c:dLbls>
          <c:showLegendKey val="0"/>
          <c:showVal val="0"/>
          <c:showCatName val="0"/>
          <c:showSerName val="0"/>
          <c:showPercent val="0"/>
          <c:showBubbleSize val="0"/>
        </c:dLbls>
        <c:marker val="1"/>
        <c:smooth val="0"/>
        <c:axId val="1540920736"/>
        <c:axId val="1921423632"/>
      </c:lineChart>
      <c:catAx>
        <c:axId val="154092073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2400" b="0" i="0" u="none" strike="noStrike" kern="1200" baseline="0">
                <a:solidFill>
                  <a:schemeClr val="tx2"/>
                </a:solidFill>
                <a:latin typeface="+mn-lt"/>
                <a:ea typeface="+mn-ea"/>
                <a:cs typeface="+mn-cs"/>
              </a:defRPr>
            </a:pPr>
            <a:endParaRPr lang="en-US"/>
          </a:p>
        </c:txPr>
        <c:crossAx val="1921423632"/>
        <c:crosses val="autoZero"/>
        <c:auto val="1"/>
        <c:lblAlgn val="ctr"/>
        <c:lblOffset val="100"/>
        <c:noMultiLvlLbl val="0"/>
      </c:catAx>
      <c:valAx>
        <c:axId val="1921423632"/>
        <c:scaling>
          <c:orientation val="minMax"/>
          <c:max val="1"/>
          <c:min val="0.9"/>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2400" b="0" i="0" u="none" strike="noStrike" kern="1200" baseline="0">
                    <a:solidFill>
                      <a:schemeClr val="tx2"/>
                    </a:solidFill>
                    <a:latin typeface="+mn-lt"/>
                    <a:ea typeface="+mn-ea"/>
                    <a:cs typeface="+mn-cs"/>
                  </a:defRPr>
                </a:pPr>
                <a:r>
                  <a:rPr lang="en-US"/>
                  <a:t>Compliance Rate</a:t>
                </a:r>
              </a:p>
            </c:rich>
          </c:tx>
          <c:layout>
            <c:manualLayout>
              <c:xMode val="edge"/>
              <c:yMode val="edge"/>
              <c:x val="1.6346751819307091E-2"/>
              <c:y val="0.12327213257503861"/>
            </c:manualLayout>
          </c:layout>
          <c:overlay val="0"/>
          <c:spPr>
            <a:noFill/>
            <a:ln>
              <a:noFill/>
            </a:ln>
            <a:effectLst/>
          </c:spPr>
          <c:txPr>
            <a:bodyPr rot="-5400000" spcFirstLastPara="1" vertOverflow="ellipsis" vert="horz" wrap="square" anchor="ctr" anchorCtr="1"/>
            <a:lstStyle/>
            <a:p>
              <a:pPr>
                <a:defRPr sz="2400" b="0" i="0" u="none" strike="noStrike" kern="1200" baseline="0">
                  <a:solidFill>
                    <a:schemeClr val="tx2"/>
                  </a:solidFill>
                  <a:latin typeface="+mn-lt"/>
                  <a:ea typeface="+mn-ea"/>
                  <a:cs typeface="+mn-cs"/>
                </a:defRPr>
              </a:pPr>
              <a:endParaRPr lang="en-US"/>
            </a:p>
          </c:txPr>
        </c:title>
        <c:numFmt formatCode="0.0%" sourceLinked="0"/>
        <c:majorTickMark val="none"/>
        <c:minorTickMark val="none"/>
        <c:tickLblPos val="nextTo"/>
        <c:spPr>
          <a:noFill/>
          <a:ln>
            <a:noFill/>
          </a:ln>
          <a:effectLst/>
        </c:spPr>
        <c:txPr>
          <a:bodyPr rot="-60000000" spcFirstLastPara="1" vertOverflow="ellipsis" vert="horz" wrap="square" anchor="ctr" anchorCtr="1"/>
          <a:lstStyle/>
          <a:p>
            <a:pPr>
              <a:defRPr sz="2400" b="0" i="0" u="none" strike="noStrike" kern="1200" baseline="0">
                <a:solidFill>
                  <a:schemeClr val="tx2"/>
                </a:solidFill>
                <a:latin typeface="+mn-lt"/>
                <a:ea typeface="+mn-ea"/>
                <a:cs typeface="+mn-cs"/>
              </a:defRPr>
            </a:pPr>
            <a:endParaRPr lang="en-US"/>
          </a:p>
        </c:txPr>
        <c:crossAx val="1540920736"/>
        <c:crosses val="autoZero"/>
        <c:crossBetween val="between"/>
        <c:majorUnit val="5.000000000000001E-2"/>
      </c:valAx>
      <c:dTable>
        <c:showHorzBorder val="1"/>
        <c:showVertBorder val="1"/>
        <c:showOutline val="1"/>
        <c:showKeys val="1"/>
        <c:spPr>
          <a:noFill/>
          <a:ln w="9525" cap="flat" cmpd="sng" algn="ctr">
            <a:solidFill>
              <a:schemeClr val="tx1">
                <a:lumMod val="15000"/>
                <a:lumOff val="85000"/>
              </a:schemeClr>
            </a:solidFill>
            <a:round/>
          </a:ln>
          <a:effectLst/>
        </c:spPr>
        <c:txPr>
          <a:bodyPr rot="0" spcFirstLastPara="1" vertOverflow="ellipsis" vert="horz" wrap="square" anchor="ctr" anchorCtr="1"/>
          <a:lstStyle/>
          <a:p>
            <a:pPr rtl="0">
              <a:defRPr sz="2400" b="0" i="0" u="none" strike="noStrike" kern="1200" baseline="0">
                <a:solidFill>
                  <a:schemeClr val="tx2"/>
                </a:solidFill>
                <a:latin typeface="+mn-lt"/>
                <a:ea typeface="+mn-ea"/>
                <a:cs typeface="+mn-cs"/>
              </a:defRPr>
            </a:pPr>
            <a:endParaRPr lang="en-US"/>
          </a:p>
        </c:txPr>
      </c:dTable>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2400">
          <a:solidFill>
            <a:schemeClr val="tx2"/>
          </a:solidFill>
        </a:defRPr>
      </a:pPr>
      <a:endParaRPr lang="en-US"/>
    </a:p>
  </c:txPr>
  <c:externalData r:id="rId3">
    <c:autoUpdate val="0"/>
  </c:externalData>
</c:chartSpace>
</file>

<file path=ppt/charts/chart1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8787716104570376"/>
          <c:y val="5.1000314766290238E-2"/>
          <c:w val="0.80008453526072576"/>
          <c:h val="0.5754725967512393"/>
        </c:manualLayout>
      </c:layout>
      <c:lineChart>
        <c:grouping val="standard"/>
        <c:varyColors val="0"/>
        <c:ser>
          <c:idx val="0"/>
          <c:order val="0"/>
          <c:tx>
            <c:strRef>
              <c:f>Sheet1!$B$1</c:f>
              <c:strCache>
                <c:ptCount val="1"/>
                <c:pt idx="0">
                  <c:v>Data</c:v>
                </c:pt>
              </c:strCache>
            </c:strRef>
          </c:tx>
          <c:spPr>
            <a:ln w="28575" cap="rnd">
              <a:solidFill>
                <a:schemeClr val="accent1"/>
              </a:solidFill>
              <a:round/>
            </a:ln>
            <a:effectLst/>
          </c:spPr>
          <c:marker>
            <c:symbol val="circle"/>
            <c:size val="5"/>
            <c:spPr>
              <a:solidFill>
                <a:schemeClr val="accent1"/>
              </a:solidFill>
              <a:ln w="9525">
                <a:solidFill>
                  <a:schemeClr val="accent1"/>
                </a:solidFill>
              </a:ln>
              <a:effectLst/>
            </c:spPr>
          </c:marker>
          <c:cat>
            <c:strRef>
              <c:f>Sheet1!$A$2:$A$9</c:f>
              <c:strCache>
                <c:ptCount val="8"/>
                <c:pt idx="0">
                  <c:v>FFY 2018</c:v>
                </c:pt>
                <c:pt idx="1">
                  <c:v>FFY 2019</c:v>
                </c:pt>
                <c:pt idx="2">
                  <c:v>FFY 2020</c:v>
                </c:pt>
                <c:pt idx="3">
                  <c:v>FFY 2021</c:v>
                </c:pt>
                <c:pt idx="4">
                  <c:v>FFY 2022</c:v>
                </c:pt>
                <c:pt idx="5">
                  <c:v>FFY 2023</c:v>
                </c:pt>
                <c:pt idx="6">
                  <c:v>FFY 2024</c:v>
                </c:pt>
                <c:pt idx="7">
                  <c:v>FFY 2025</c:v>
                </c:pt>
              </c:strCache>
            </c:strRef>
          </c:cat>
          <c:val>
            <c:numRef>
              <c:f>Sheet1!$B$2:$B$9</c:f>
              <c:numCache>
                <c:formatCode>0.00%</c:formatCode>
                <c:ptCount val="8"/>
                <c:pt idx="0">
                  <c:v>0.96199999999999997</c:v>
                </c:pt>
                <c:pt idx="1">
                  <c:v>0.96099999999999997</c:v>
                </c:pt>
                <c:pt idx="2">
                  <c:v>0.95750000000000002</c:v>
                </c:pt>
              </c:numCache>
            </c:numRef>
          </c:val>
          <c:smooth val="0"/>
          <c:extLst>
            <c:ext xmlns:c16="http://schemas.microsoft.com/office/drawing/2014/chart" uri="{C3380CC4-5D6E-409C-BE32-E72D297353CC}">
              <c16:uniqueId val="{00000000-7503-44CF-AA82-9CF6351088F8}"/>
            </c:ext>
          </c:extLst>
        </c:ser>
        <c:ser>
          <c:idx val="1"/>
          <c:order val="1"/>
          <c:tx>
            <c:strRef>
              <c:f>Sheet1!$C$1</c:f>
              <c:strCache>
                <c:ptCount val="1"/>
                <c:pt idx="0">
                  <c:v>Target</c:v>
                </c:pt>
              </c:strCache>
            </c:strRef>
          </c:tx>
          <c:spPr>
            <a:ln w="34925" cap="rnd">
              <a:solidFill>
                <a:schemeClr val="accent3"/>
              </a:solidFill>
              <a:round/>
            </a:ln>
            <a:effectLst/>
          </c:spPr>
          <c:marker>
            <c:symbol val="circle"/>
            <c:size val="5"/>
            <c:spPr>
              <a:solidFill>
                <a:schemeClr val="accent3"/>
              </a:solidFill>
              <a:ln w="9525">
                <a:solidFill>
                  <a:schemeClr val="accent3"/>
                </a:solidFill>
              </a:ln>
              <a:effectLst/>
            </c:spPr>
          </c:marker>
          <c:cat>
            <c:strRef>
              <c:f>Sheet1!$A$2:$A$9</c:f>
              <c:strCache>
                <c:ptCount val="8"/>
                <c:pt idx="0">
                  <c:v>FFY 2018</c:v>
                </c:pt>
                <c:pt idx="1">
                  <c:v>FFY 2019</c:v>
                </c:pt>
                <c:pt idx="2">
                  <c:v>FFY 2020</c:v>
                </c:pt>
                <c:pt idx="3">
                  <c:v>FFY 2021</c:v>
                </c:pt>
                <c:pt idx="4">
                  <c:v>FFY 2022</c:v>
                </c:pt>
                <c:pt idx="5">
                  <c:v>FFY 2023</c:v>
                </c:pt>
                <c:pt idx="6">
                  <c:v>FFY 2024</c:v>
                </c:pt>
                <c:pt idx="7">
                  <c:v>FFY 2025</c:v>
                </c:pt>
              </c:strCache>
            </c:strRef>
          </c:cat>
          <c:val>
            <c:numRef>
              <c:f>Sheet1!$C$2:$C$9</c:f>
              <c:numCache>
                <c:formatCode>0.0%</c:formatCode>
                <c:ptCount val="8"/>
                <c:pt idx="0">
                  <c:v>1</c:v>
                </c:pt>
                <c:pt idx="1">
                  <c:v>1</c:v>
                </c:pt>
                <c:pt idx="2">
                  <c:v>1</c:v>
                </c:pt>
                <c:pt idx="3">
                  <c:v>1</c:v>
                </c:pt>
                <c:pt idx="4">
                  <c:v>1</c:v>
                </c:pt>
                <c:pt idx="5">
                  <c:v>1</c:v>
                </c:pt>
                <c:pt idx="6">
                  <c:v>1</c:v>
                </c:pt>
                <c:pt idx="7">
                  <c:v>1</c:v>
                </c:pt>
              </c:numCache>
            </c:numRef>
          </c:val>
          <c:smooth val="0"/>
          <c:extLst>
            <c:ext xmlns:c16="http://schemas.microsoft.com/office/drawing/2014/chart" uri="{C3380CC4-5D6E-409C-BE32-E72D297353CC}">
              <c16:uniqueId val="{00000001-7503-44CF-AA82-9CF6351088F8}"/>
            </c:ext>
          </c:extLst>
        </c:ser>
        <c:dLbls>
          <c:showLegendKey val="0"/>
          <c:showVal val="0"/>
          <c:showCatName val="0"/>
          <c:showSerName val="0"/>
          <c:showPercent val="0"/>
          <c:showBubbleSize val="0"/>
        </c:dLbls>
        <c:marker val="1"/>
        <c:smooth val="0"/>
        <c:axId val="1540920736"/>
        <c:axId val="1921423632"/>
      </c:lineChart>
      <c:catAx>
        <c:axId val="154092073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2400" b="0" i="0" u="none" strike="noStrike" kern="1200" baseline="0">
                <a:solidFill>
                  <a:schemeClr val="tx2"/>
                </a:solidFill>
                <a:latin typeface="+mn-lt"/>
                <a:ea typeface="+mn-ea"/>
                <a:cs typeface="+mn-cs"/>
              </a:defRPr>
            </a:pPr>
            <a:endParaRPr lang="en-US"/>
          </a:p>
        </c:txPr>
        <c:crossAx val="1921423632"/>
        <c:crosses val="autoZero"/>
        <c:auto val="1"/>
        <c:lblAlgn val="ctr"/>
        <c:lblOffset val="100"/>
        <c:noMultiLvlLbl val="0"/>
      </c:catAx>
      <c:valAx>
        <c:axId val="1921423632"/>
        <c:scaling>
          <c:orientation val="minMax"/>
          <c:max val="1"/>
          <c:min val="0.9"/>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2400" b="0" i="0" u="none" strike="noStrike" kern="1200" baseline="0">
                    <a:solidFill>
                      <a:schemeClr val="tx2"/>
                    </a:solidFill>
                    <a:latin typeface="+mn-lt"/>
                    <a:ea typeface="+mn-ea"/>
                    <a:cs typeface="+mn-cs"/>
                  </a:defRPr>
                </a:pPr>
                <a:r>
                  <a:rPr lang="en-US"/>
                  <a:t>Compliance Rate</a:t>
                </a:r>
              </a:p>
            </c:rich>
          </c:tx>
          <c:layout>
            <c:manualLayout>
              <c:xMode val="edge"/>
              <c:yMode val="edge"/>
              <c:x val="1.6346751819307091E-2"/>
              <c:y val="0.12327213257503861"/>
            </c:manualLayout>
          </c:layout>
          <c:overlay val="0"/>
          <c:spPr>
            <a:noFill/>
            <a:ln>
              <a:noFill/>
            </a:ln>
            <a:effectLst/>
          </c:spPr>
          <c:txPr>
            <a:bodyPr rot="-5400000" spcFirstLastPara="1" vertOverflow="ellipsis" vert="horz" wrap="square" anchor="ctr" anchorCtr="1"/>
            <a:lstStyle/>
            <a:p>
              <a:pPr>
                <a:defRPr sz="2400" b="0" i="0" u="none" strike="noStrike" kern="1200" baseline="0">
                  <a:solidFill>
                    <a:schemeClr val="tx2"/>
                  </a:solidFill>
                  <a:latin typeface="+mn-lt"/>
                  <a:ea typeface="+mn-ea"/>
                  <a:cs typeface="+mn-cs"/>
                </a:defRPr>
              </a:pPr>
              <a:endParaRPr lang="en-US"/>
            </a:p>
          </c:txPr>
        </c:title>
        <c:numFmt formatCode="0.0%" sourceLinked="0"/>
        <c:majorTickMark val="none"/>
        <c:minorTickMark val="none"/>
        <c:tickLblPos val="nextTo"/>
        <c:spPr>
          <a:noFill/>
          <a:ln>
            <a:noFill/>
          </a:ln>
          <a:effectLst/>
        </c:spPr>
        <c:txPr>
          <a:bodyPr rot="-60000000" spcFirstLastPara="1" vertOverflow="ellipsis" vert="horz" wrap="square" anchor="ctr" anchorCtr="1"/>
          <a:lstStyle/>
          <a:p>
            <a:pPr>
              <a:defRPr sz="2400" b="0" i="0" u="none" strike="noStrike" kern="1200" baseline="0">
                <a:solidFill>
                  <a:schemeClr val="tx2"/>
                </a:solidFill>
                <a:latin typeface="+mn-lt"/>
                <a:ea typeface="+mn-ea"/>
                <a:cs typeface="+mn-cs"/>
              </a:defRPr>
            </a:pPr>
            <a:endParaRPr lang="en-US"/>
          </a:p>
        </c:txPr>
        <c:crossAx val="1540920736"/>
        <c:crosses val="autoZero"/>
        <c:crossBetween val="between"/>
        <c:majorUnit val="5.000000000000001E-2"/>
      </c:valAx>
      <c:dTable>
        <c:showHorzBorder val="1"/>
        <c:showVertBorder val="1"/>
        <c:showOutline val="1"/>
        <c:showKeys val="1"/>
        <c:spPr>
          <a:noFill/>
          <a:ln w="9525" cap="flat" cmpd="sng" algn="ctr">
            <a:solidFill>
              <a:schemeClr val="tx1">
                <a:lumMod val="15000"/>
                <a:lumOff val="85000"/>
              </a:schemeClr>
            </a:solidFill>
            <a:round/>
          </a:ln>
          <a:effectLst/>
        </c:spPr>
        <c:txPr>
          <a:bodyPr rot="0" spcFirstLastPara="1" vertOverflow="ellipsis" vert="horz" wrap="square" anchor="ctr" anchorCtr="1"/>
          <a:lstStyle/>
          <a:p>
            <a:pPr rtl="0">
              <a:defRPr sz="2400" b="0" i="0" u="none" strike="noStrike" kern="1200" baseline="0">
                <a:solidFill>
                  <a:schemeClr val="tx2"/>
                </a:solidFill>
                <a:latin typeface="+mn-lt"/>
                <a:ea typeface="+mn-ea"/>
                <a:cs typeface="+mn-cs"/>
              </a:defRPr>
            </a:pPr>
            <a:endParaRPr lang="en-US"/>
          </a:p>
        </c:txPr>
      </c:dTable>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2400">
          <a:solidFill>
            <a:schemeClr val="tx2"/>
          </a:solidFill>
        </a:defRPr>
      </a:pPr>
      <a:endParaRPr lang="en-US"/>
    </a:p>
  </c:txPr>
  <c:externalData r:id="rId3">
    <c:autoUpdate val="0"/>
  </c:externalData>
</c:chartSpace>
</file>

<file path=ppt/charts/chart1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8787716104570376"/>
          <c:y val="5.1000314766290238E-2"/>
          <c:w val="0.80008453526072576"/>
          <c:h val="0.5784744491541749"/>
        </c:manualLayout>
      </c:layout>
      <c:lineChart>
        <c:grouping val="standard"/>
        <c:varyColors val="0"/>
        <c:ser>
          <c:idx val="0"/>
          <c:order val="0"/>
          <c:tx>
            <c:strRef>
              <c:f>Sheet1!$B$1</c:f>
              <c:strCache>
                <c:ptCount val="1"/>
                <c:pt idx="0">
                  <c:v>Data</c:v>
                </c:pt>
              </c:strCache>
            </c:strRef>
          </c:tx>
          <c:spPr>
            <a:ln w="28575" cap="rnd">
              <a:solidFill>
                <a:schemeClr val="accent1"/>
              </a:solidFill>
              <a:round/>
            </a:ln>
            <a:effectLst/>
          </c:spPr>
          <c:marker>
            <c:symbol val="circle"/>
            <c:size val="5"/>
            <c:spPr>
              <a:solidFill>
                <a:schemeClr val="accent1"/>
              </a:solidFill>
              <a:ln w="9525">
                <a:solidFill>
                  <a:schemeClr val="accent1"/>
                </a:solidFill>
              </a:ln>
              <a:effectLst/>
            </c:spPr>
          </c:marker>
          <c:cat>
            <c:strRef>
              <c:f>Sheet1!$A$2:$A$9</c:f>
              <c:strCache>
                <c:ptCount val="8"/>
                <c:pt idx="0">
                  <c:v>FFY 2018</c:v>
                </c:pt>
                <c:pt idx="1">
                  <c:v>FFY 2019</c:v>
                </c:pt>
                <c:pt idx="2">
                  <c:v>FFY 2020</c:v>
                </c:pt>
                <c:pt idx="3">
                  <c:v>FFY 2021</c:v>
                </c:pt>
                <c:pt idx="4">
                  <c:v>FFY 2022</c:v>
                </c:pt>
                <c:pt idx="5">
                  <c:v>FFY 2023</c:v>
                </c:pt>
                <c:pt idx="6">
                  <c:v>FFY 2024</c:v>
                </c:pt>
                <c:pt idx="7">
                  <c:v>FFY 2025</c:v>
                </c:pt>
              </c:strCache>
            </c:strRef>
          </c:cat>
          <c:val>
            <c:numRef>
              <c:f>Sheet1!$B$2:$B$9</c:f>
              <c:numCache>
                <c:formatCode>0.00%</c:formatCode>
                <c:ptCount val="8"/>
                <c:pt idx="0">
                  <c:v>0.96</c:v>
                </c:pt>
                <c:pt idx="1">
                  <c:v>0.95699999999999996</c:v>
                </c:pt>
                <c:pt idx="2">
                  <c:v>0.97389999999999999</c:v>
                </c:pt>
              </c:numCache>
            </c:numRef>
          </c:val>
          <c:smooth val="0"/>
          <c:extLst>
            <c:ext xmlns:c16="http://schemas.microsoft.com/office/drawing/2014/chart" uri="{C3380CC4-5D6E-409C-BE32-E72D297353CC}">
              <c16:uniqueId val="{00000000-7503-44CF-AA82-9CF6351088F8}"/>
            </c:ext>
          </c:extLst>
        </c:ser>
        <c:ser>
          <c:idx val="1"/>
          <c:order val="1"/>
          <c:tx>
            <c:strRef>
              <c:f>Sheet1!$C$1</c:f>
              <c:strCache>
                <c:ptCount val="1"/>
                <c:pt idx="0">
                  <c:v>Target</c:v>
                </c:pt>
              </c:strCache>
            </c:strRef>
          </c:tx>
          <c:spPr>
            <a:ln w="34925" cap="rnd">
              <a:solidFill>
                <a:schemeClr val="accent3"/>
              </a:solidFill>
              <a:round/>
            </a:ln>
            <a:effectLst/>
          </c:spPr>
          <c:marker>
            <c:symbol val="circle"/>
            <c:size val="5"/>
            <c:spPr>
              <a:solidFill>
                <a:schemeClr val="accent3"/>
              </a:solidFill>
              <a:ln w="9525">
                <a:solidFill>
                  <a:schemeClr val="accent3"/>
                </a:solidFill>
              </a:ln>
              <a:effectLst/>
            </c:spPr>
          </c:marker>
          <c:cat>
            <c:strRef>
              <c:f>Sheet1!$A$2:$A$9</c:f>
              <c:strCache>
                <c:ptCount val="8"/>
                <c:pt idx="0">
                  <c:v>FFY 2018</c:v>
                </c:pt>
                <c:pt idx="1">
                  <c:v>FFY 2019</c:v>
                </c:pt>
                <c:pt idx="2">
                  <c:v>FFY 2020</c:v>
                </c:pt>
                <c:pt idx="3">
                  <c:v>FFY 2021</c:v>
                </c:pt>
                <c:pt idx="4">
                  <c:v>FFY 2022</c:v>
                </c:pt>
                <c:pt idx="5">
                  <c:v>FFY 2023</c:v>
                </c:pt>
                <c:pt idx="6">
                  <c:v>FFY 2024</c:v>
                </c:pt>
                <c:pt idx="7">
                  <c:v>FFY 2025</c:v>
                </c:pt>
              </c:strCache>
            </c:strRef>
          </c:cat>
          <c:val>
            <c:numRef>
              <c:f>Sheet1!$C$2:$C$9</c:f>
              <c:numCache>
                <c:formatCode>0.0%</c:formatCode>
                <c:ptCount val="8"/>
                <c:pt idx="0">
                  <c:v>1</c:v>
                </c:pt>
                <c:pt idx="1">
                  <c:v>1</c:v>
                </c:pt>
                <c:pt idx="2">
                  <c:v>1</c:v>
                </c:pt>
                <c:pt idx="3">
                  <c:v>1</c:v>
                </c:pt>
                <c:pt idx="4">
                  <c:v>1</c:v>
                </c:pt>
                <c:pt idx="5">
                  <c:v>1</c:v>
                </c:pt>
                <c:pt idx="6">
                  <c:v>1</c:v>
                </c:pt>
                <c:pt idx="7">
                  <c:v>1</c:v>
                </c:pt>
              </c:numCache>
            </c:numRef>
          </c:val>
          <c:smooth val="0"/>
          <c:extLst>
            <c:ext xmlns:c16="http://schemas.microsoft.com/office/drawing/2014/chart" uri="{C3380CC4-5D6E-409C-BE32-E72D297353CC}">
              <c16:uniqueId val="{00000001-7503-44CF-AA82-9CF6351088F8}"/>
            </c:ext>
          </c:extLst>
        </c:ser>
        <c:dLbls>
          <c:showLegendKey val="0"/>
          <c:showVal val="0"/>
          <c:showCatName val="0"/>
          <c:showSerName val="0"/>
          <c:showPercent val="0"/>
          <c:showBubbleSize val="0"/>
        </c:dLbls>
        <c:marker val="1"/>
        <c:smooth val="0"/>
        <c:axId val="1540920736"/>
        <c:axId val="1921423632"/>
      </c:lineChart>
      <c:catAx>
        <c:axId val="154092073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2400" b="0" i="0" u="none" strike="noStrike" kern="1200" baseline="0">
                <a:solidFill>
                  <a:schemeClr val="tx2"/>
                </a:solidFill>
                <a:latin typeface="+mn-lt"/>
                <a:ea typeface="+mn-ea"/>
                <a:cs typeface="+mn-cs"/>
              </a:defRPr>
            </a:pPr>
            <a:endParaRPr lang="en-US"/>
          </a:p>
        </c:txPr>
        <c:crossAx val="1921423632"/>
        <c:crosses val="autoZero"/>
        <c:auto val="1"/>
        <c:lblAlgn val="ctr"/>
        <c:lblOffset val="100"/>
        <c:noMultiLvlLbl val="0"/>
      </c:catAx>
      <c:valAx>
        <c:axId val="1921423632"/>
        <c:scaling>
          <c:orientation val="minMax"/>
          <c:max val="1"/>
          <c:min val="0.9"/>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2400" b="0" i="0" u="none" strike="noStrike" kern="1200" baseline="0">
                    <a:solidFill>
                      <a:schemeClr val="tx2"/>
                    </a:solidFill>
                    <a:latin typeface="+mn-lt"/>
                    <a:ea typeface="+mn-ea"/>
                    <a:cs typeface="+mn-cs"/>
                  </a:defRPr>
                </a:pPr>
                <a:r>
                  <a:rPr lang="en-US"/>
                  <a:t>Compliance Rate</a:t>
                </a:r>
              </a:p>
            </c:rich>
          </c:tx>
          <c:layout>
            <c:manualLayout>
              <c:xMode val="edge"/>
              <c:yMode val="edge"/>
              <c:x val="1.6346751819307091E-2"/>
              <c:y val="0.12327213257503861"/>
            </c:manualLayout>
          </c:layout>
          <c:overlay val="0"/>
          <c:spPr>
            <a:noFill/>
            <a:ln>
              <a:noFill/>
            </a:ln>
            <a:effectLst/>
          </c:spPr>
          <c:txPr>
            <a:bodyPr rot="-5400000" spcFirstLastPara="1" vertOverflow="ellipsis" vert="horz" wrap="square" anchor="ctr" anchorCtr="1"/>
            <a:lstStyle/>
            <a:p>
              <a:pPr>
                <a:defRPr sz="2400" b="0" i="0" u="none" strike="noStrike" kern="1200" baseline="0">
                  <a:solidFill>
                    <a:schemeClr val="tx2"/>
                  </a:solidFill>
                  <a:latin typeface="+mn-lt"/>
                  <a:ea typeface="+mn-ea"/>
                  <a:cs typeface="+mn-cs"/>
                </a:defRPr>
              </a:pPr>
              <a:endParaRPr lang="en-US"/>
            </a:p>
          </c:txPr>
        </c:title>
        <c:numFmt formatCode="0.0%" sourceLinked="0"/>
        <c:majorTickMark val="none"/>
        <c:minorTickMark val="none"/>
        <c:tickLblPos val="nextTo"/>
        <c:spPr>
          <a:noFill/>
          <a:ln>
            <a:noFill/>
          </a:ln>
          <a:effectLst/>
        </c:spPr>
        <c:txPr>
          <a:bodyPr rot="-60000000" spcFirstLastPara="1" vertOverflow="ellipsis" vert="horz" wrap="square" anchor="ctr" anchorCtr="1"/>
          <a:lstStyle/>
          <a:p>
            <a:pPr>
              <a:defRPr sz="2400" b="0" i="0" u="none" strike="noStrike" kern="1200" baseline="0">
                <a:solidFill>
                  <a:schemeClr val="tx2"/>
                </a:solidFill>
                <a:latin typeface="+mn-lt"/>
                <a:ea typeface="+mn-ea"/>
                <a:cs typeface="+mn-cs"/>
              </a:defRPr>
            </a:pPr>
            <a:endParaRPr lang="en-US"/>
          </a:p>
        </c:txPr>
        <c:crossAx val="1540920736"/>
        <c:crosses val="autoZero"/>
        <c:crossBetween val="between"/>
        <c:majorUnit val="5.000000000000001E-2"/>
      </c:valAx>
      <c:dTable>
        <c:showHorzBorder val="1"/>
        <c:showVertBorder val="1"/>
        <c:showOutline val="1"/>
        <c:showKeys val="1"/>
        <c:spPr>
          <a:noFill/>
          <a:ln w="9525" cap="flat" cmpd="sng" algn="ctr">
            <a:solidFill>
              <a:schemeClr val="tx1">
                <a:lumMod val="15000"/>
                <a:lumOff val="85000"/>
              </a:schemeClr>
            </a:solidFill>
            <a:round/>
          </a:ln>
          <a:effectLst/>
        </c:spPr>
        <c:txPr>
          <a:bodyPr rot="0" spcFirstLastPara="1" vertOverflow="ellipsis" vert="horz" wrap="square" anchor="ctr" anchorCtr="1"/>
          <a:lstStyle/>
          <a:p>
            <a:pPr rtl="0">
              <a:defRPr sz="2400" b="0" i="0" u="none" strike="noStrike" kern="1200" baseline="0">
                <a:solidFill>
                  <a:schemeClr val="tx2"/>
                </a:solidFill>
                <a:latin typeface="+mn-lt"/>
                <a:ea typeface="+mn-ea"/>
                <a:cs typeface="+mn-cs"/>
              </a:defRPr>
            </a:pPr>
            <a:endParaRPr lang="en-US"/>
          </a:p>
        </c:txPr>
      </c:dTable>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2400">
          <a:solidFill>
            <a:schemeClr val="tx2"/>
          </a:solidFill>
        </a:defRPr>
      </a:pPr>
      <a:endParaRPr lang="en-US"/>
    </a:p>
  </c:txPr>
  <c:externalData r:id="rId3">
    <c:autoUpdate val="0"/>
  </c:externalData>
</c:chartSpace>
</file>

<file path=ppt/charts/chart1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713244787064078"/>
          <c:y val="4.5369651820992424E-2"/>
          <c:w val="0.79295013807533099"/>
          <c:h val="0.60851229683661712"/>
        </c:manualLayout>
      </c:layout>
      <c:lineChart>
        <c:grouping val="standard"/>
        <c:varyColors val="0"/>
        <c:ser>
          <c:idx val="0"/>
          <c:order val="0"/>
          <c:tx>
            <c:strRef>
              <c:f>Sheet1!$B$1</c:f>
              <c:strCache>
                <c:ptCount val="1"/>
                <c:pt idx="0">
                  <c:v>Data</c:v>
                </c:pt>
              </c:strCache>
            </c:strRef>
          </c:tx>
          <c:spPr>
            <a:ln w="28575" cap="rnd">
              <a:solidFill>
                <a:schemeClr val="accent1"/>
              </a:solidFill>
              <a:round/>
            </a:ln>
            <a:effectLst/>
          </c:spPr>
          <c:marker>
            <c:symbol val="circle"/>
            <c:size val="5"/>
            <c:spPr>
              <a:solidFill>
                <a:schemeClr val="accent3"/>
              </a:solidFill>
              <a:ln w="9525">
                <a:solidFill>
                  <a:schemeClr val="accent3"/>
                </a:solidFill>
              </a:ln>
              <a:effectLst/>
            </c:spPr>
          </c:marker>
          <c:cat>
            <c:strRef>
              <c:f>Sheet1!$A$2:$A$7</c:f>
              <c:strCache>
                <c:ptCount val="6"/>
                <c:pt idx="0">
                  <c:v>FFY 2020</c:v>
                </c:pt>
                <c:pt idx="1">
                  <c:v>FFY 2021</c:v>
                </c:pt>
                <c:pt idx="2">
                  <c:v>FFY 2022</c:v>
                </c:pt>
                <c:pt idx="3">
                  <c:v>FFY 2023</c:v>
                </c:pt>
                <c:pt idx="4">
                  <c:v>FFY 2024</c:v>
                </c:pt>
                <c:pt idx="5">
                  <c:v>FFY 2025</c:v>
                </c:pt>
              </c:strCache>
            </c:strRef>
          </c:cat>
          <c:val>
            <c:numRef>
              <c:f>Sheet1!$B$2:$B$7</c:f>
              <c:numCache>
                <c:formatCode>General</c:formatCode>
                <c:ptCount val="6"/>
                <c:pt idx="0" formatCode="0.00%">
                  <c:v>0.5806</c:v>
                </c:pt>
              </c:numCache>
            </c:numRef>
          </c:val>
          <c:smooth val="0"/>
          <c:extLst>
            <c:ext xmlns:c16="http://schemas.microsoft.com/office/drawing/2014/chart" uri="{C3380CC4-5D6E-409C-BE32-E72D297353CC}">
              <c16:uniqueId val="{00000000-50FD-4816-A426-84F3CDAA24F0}"/>
            </c:ext>
          </c:extLst>
        </c:ser>
        <c:ser>
          <c:idx val="1"/>
          <c:order val="1"/>
          <c:tx>
            <c:strRef>
              <c:f>Sheet1!$C$1</c:f>
              <c:strCache>
                <c:ptCount val="1"/>
                <c:pt idx="0">
                  <c:v>Target</c:v>
                </c:pt>
              </c:strCache>
            </c:strRef>
          </c:tx>
          <c:spPr>
            <a:ln w="28575" cap="rnd">
              <a:solidFill>
                <a:schemeClr val="accent3"/>
              </a:solidFill>
              <a:round/>
            </a:ln>
            <a:effectLst/>
          </c:spPr>
          <c:marker>
            <c:symbol val="circle"/>
            <c:size val="5"/>
            <c:spPr>
              <a:solidFill>
                <a:schemeClr val="accent3"/>
              </a:solidFill>
              <a:ln w="9525">
                <a:solidFill>
                  <a:schemeClr val="accent3"/>
                </a:solidFill>
              </a:ln>
              <a:effectLst/>
            </c:spPr>
          </c:marker>
          <c:cat>
            <c:strRef>
              <c:f>Sheet1!$A$2:$A$7</c:f>
              <c:strCache>
                <c:ptCount val="6"/>
                <c:pt idx="0">
                  <c:v>FFY 2020</c:v>
                </c:pt>
                <c:pt idx="1">
                  <c:v>FFY 2021</c:v>
                </c:pt>
                <c:pt idx="2">
                  <c:v>FFY 2022</c:v>
                </c:pt>
                <c:pt idx="3">
                  <c:v>FFY 2023</c:v>
                </c:pt>
                <c:pt idx="4">
                  <c:v>FFY 2024</c:v>
                </c:pt>
                <c:pt idx="5">
                  <c:v>FFY 2025</c:v>
                </c:pt>
              </c:strCache>
            </c:strRef>
          </c:cat>
          <c:val>
            <c:numRef>
              <c:f>Sheet1!$C$2:$C$7</c:f>
              <c:numCache>
                <c:formatCode>0.00%</c:formatCode>
                <c:ptCount val="6"/>
                <c:pt idx="0">
                  <c:v>0.57999999999999996</c:v>
                </c:pt>
                <c:pt idx="1">
                  <c:v>0.57999999999999996</c:v>
                </c:pt>
                <c:pt idx="2">
                  <c:v>0.59</c:v>
                </c:pt>
                <c:pt idx="3">
                  <c:v>0.61</c:v>
                </c:pt>
                <c:pt idx="4">
                  <c:v>0.63</c:v>
                </c:pt>
                <c:pt idx="5">
                  <c:v>0.65</c:v>
                </c:pt>
              </c:numCache>
            </c:numRef>
          </c:val>
          <c:smooth val="0"/>
          <c:extLst>
            <c:ext xmlns:c16="http://schemas.microsoft.com/office/drawing/2014/chart" uri="{C3380CC4-5D6E-409C-BE32-E72D297353CC}">
              <c16:uniqueId val="{00000000-E705-4902-B205-7A2281928CFD}"/>
            </c:ext>
          </c:extLst>
        </c:ser>
        <c:dLbls>
          <c:showLegendKey val="0"/>
          <c:showVal val="0"/>
          <c:showCatName val="0"/>
          <c:showSerName val="0"/>
          <c:showPercent val="0"/>
          <c:showBubbleSize val="0"/>
        </c:dLbls>
        <c:marker val="1"/>
        <c:smooth val="0"/>
        <c:axId val="1687459583"/>
        <c:axId val="1661911615"/>
      </c:lineChart>
      <c:catAx>
        <c:axId val="1687459583"/>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2000" b="0" i="0" u="none" strike="noStrike" kern="1200" baseline="0">
                <a:solidFill>
                  <a:schemeClr val="tx2"/>
                </a:solidFill>
                <a:latin typeface="+mn-lt"/>
                <a:ea typeface="+mn-ea"/>
                <a:cs typeface="+mn-cs"/>
              </a:defRPr>
            </a:pPr>
            <a:endParaRPr lang="en-US"/>
          </a:p>
        </c:txPr>
        <c:crossAx val="1661911615"/>
        <c:crosses val="autoZero"/>
        <c:auto val="1"/>
        <c:lblAlgn val="ctr"/>
        <c:lblOffset val="100"/>
        <c:noMultiLvlLbl val="0"/>
      </c:catAx>
      <c:valAx>
        <c:axId val="1661911615"/>
        <c:scaling>
          <c:orientation val="minMax"/>
          <c:max val="0.65000000000000013"/>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2000" b="1" i="0" u="none" strike="noStrike" kern="1200" baseline="0">
                    <a:solidFill>
                      <a:schemeClr val="tx2"/>
                    </a:solidFill>
                    <a:latin typeface="+mn-lt"/>
                    <a:ea typeface="+mn-ea"/>
                    <a:cs typeface="+mn-cs"/>
                  </a:defRPr>
                </a:pPr>
                <a:r>
                  <a:rPr lang="en-US" sz="1800" b="1" i="0" baseline="0" dirty="0">
                    <a:effectLst/>
                  </a:rPr>
                  <a:t>% Children Showing No Concerns in Post-Screening</a:t>
                </a:r>
                <a:endParaRPr lang="en-US" dirty="0">
                  <a:effectLst/>
                </a:endParaRPr>
              </a:p>
            </c:rich>
          </c:tx>
          <c:layout>
            <c:manualLayout>
              <c:xMode val="edge"/>
              <c:yMode val="edge"/>
              <c:x val="1.3773960816671846E-4"/>
              <c:y val="0.12381552597441424"/>
            </c:manualLayout>
          </c:layout>
          <c:overlay val="0"/>
          <c:spPr>
            <a:noFill/>
            <a:ln>
              <a:noFill/>
            </a:ln>
            <a:effectLst/>
          </c:spPr>
          <c:txPr>
            <a:bodyPr rot="-5400000" spcFirstLastPara="1" vertOverflow="ellipsis" vert="horz" wrap="square" anchor="ctr" anchorCtr="1"/>
            <a:lstStyle/>
            <a:p>
              <a:pPr>
                <a:defRPr sz="2000" b="1" i="0" u="none" strike="noStrike" kern="1200" baseline="0">
                  <a:solidFill>
                    <a:schemeClr val="tx2"/>
                  </a:solidFill>
                  <a:latin typeface="+mn-lt"/>
                  <a:ea typeface="+mn-ea"/>
                  <a:cs typeface="+mn-cs"/>
                </a:defRPr>
              </a:pPr>
              <a:endParaRPr lang="en-US"/>
            </a:p>
          </c:txPr>
        </c:title>
        <c:numFmt formatCode="0.0%" sourceLinked="0"/>
        <c:majorTickMark val="none"/>
        <c:minorTickMark val="none"/>
        <c:tickLblPos val="nextTo"/>
        <c:spPr>
          <a:noFill/>
          <a:ln>
            <a:noFill/>
          </a:ln>
          <a:effectLst/>
        </c:spPr>
        <c:txPr>
          <a:bodyPr rot="-60000000" spcFirstLastPara="1" vertOverflow="ellipsis" vert="horz" wrap="square" anchor="ctr" anchorCtr="1"/>
          <a:lstStyle/>
          <a:p>
            <a:pPr>
              <a:defRPr sz="2000" b="0" i="0" u="none" strike="noStrike" kern="1200" baseline="0">
                <a:solidFill>
                  <a:schemeClr val="tx2"/>
                </a:solidFill>
                <a:latin typeface="+mn-lt"/>
                <a:ea typeface="+mn-ea"/>
                <a:cs typeface="+mn-cs"/>
              </a:defRPr>
            </a:pPr>
            <a:endParaRPr lang="en-US"/>
          </a:p>
        </c:txPr>
        <c:crossAx val="1687459583"/>
        <c:crossesAt val="1"/>
        <c:crossBetween val="between"/>
        <c:majorUnit val="5.000000000000001E-2"/>
      </c:valAx>
      <c:dTable>
        <c:showHorzBorder val="1"/>
        <c:showVertBorder val="1"/>
        <c:showOutline val="1"/>
        <c:showKeys val="1"/>
        <c:spPr>
          <a:noFill/>
          <a:ln w="9525" cap="flat" cmpd="sng" algn="ctr">
            <a:solidFill>
              <a:schemeClr val="tx1">
                <a:lumMod val="15000"/>
                <a:lumOff val="85000"/>
              </a:schemeClr>
            </a:solidFill>
            <a:round/>
          </a:ln>
          <a:effectLst/>
        </c:spPr>
        <c:txPr>
          <a:bodyPr rot="0" spcFirstLastPara="1" vertOverflow="ellipsis" vert="horz" wrap="square" anchor="ctr" anchorCtr="1"/>
          <a:lstStyle/>
          <a:p>
            <a:pPr rtl="0">
              <a:defRPr sz="2000" b="0" i="0" u="none" strike="noStrike" kern="1200" baseline="0">
                <a:solidFill>
                  <a:schemeClr val="tx2"/>
                </a:solidFill>
                <a:latin typeface="+mn-lt"/>
                <a:ea typeface="+mn-ea"/>
                <a:cs typeface="+mn-cs"/>
              </a:defRPr>
            </a:pPr>
            <a:endParaRPr lang="en-US"/>
          </a:p>
        </c:txPr>
      </c:dTable>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2000">
          <a:solidFill>
            <a:schemeClr val="tx2"/>
          </a:solidFill>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8007958033973523"/>
          <c:y val="3.2689990077186905E-2"/>
          <c:w val="0.80788211596669435"/>
          <c:h val="0.71165525697310039"/>
        </c:manualLayout>
      </c:layout>
      <c:lineChart>
        <c:grouping val="standard"/>
        <c:varyColors val="0"/>
        <c:ser>
          <c:idx val="0"/>
          <c:order val="0"/>
          <c:tx>
            <c:strRef>
              <c:f>Sheet1!$B$1</c:f>
              <c:strCache>
                <c:ptCount val="1"/>
                <c:pt idx="0">
                  <c:v>Data</c:v>
                </c:pt>
              </c:strCache>
            </c:strRef>
          </c:tx>
          <c:spPr>
            <a:ln w="28575" cap="rnd">
              <a:solidFill>
                <a:schemeClr val="accent1"/>
              </a:solidFill>
              <a:round/>
            </a:ln>
            <a:effectLst/>
          </c:spPr>
          <c:marker>
            <c:symbol val="circle"/>
            <c:size val="5"/>
            <c:spPr>
              <a:solidFill>
                <a:schemeClr val="accent1"/>
              </a:solidFill>
              <a:ln w="9525">
                <a:solidFill>
                  <a:schemeClr val="accent1"/>
                </a:solidFill>
              </a:ln>
              <a:effectLst/>
            </c:spPr>
          </c:marker>
          <c:cat>
            <c:strRef>
              <c:f>Sheet1!$A$2:$A$9</c:f>
              <c:strCache>
                <c:ptCount val="8"/>
                <c:pt idx="0">
                  <c:v>FFY 2018</c:v>
                </c:pt>
                <c:pt idx="1">
                  <c:v>FFY 2019</c:v>
                </c:pt>
                <c:pt idx="2">
                  <c:v>FFY 2020</c:v>
                </c:pt>
                <c:pt idx="3">
                  <c:v>FFY 2021</c:v>
                </c:pt>
                <c:pt idx="4">
                  <c:v>FFY 2022</c:v>
                </c:pt>
                <c:pt idx="5">
                  <c:v>FFY 2023</c:v>
                </c:pt>
                <c:pt idx="6">
                  <c:v>FFY 2024</c:v>
                </c:pt>
                <c:pt idx="7">
                  <c:v>FFY 2025</c:v>
                </c:pt>
              </c:strCache>
            </c:strRef>
          </c:cat>
          <c:val>
            <c:numRef>
              <c:f>Sheet1!$B$2:$B$9</c:f>
              <c:numCache>
                <c:formatCode>0.00%</c:formatCode>
                <c:ptCount val="8"/>
                <c:pt idx="0">
                  <c:v>0.9506</c:v>
                </c:pt>
                <c:pt idx="1">
                  <c:v>0.96299999999999997</c:v>
                </c:pt>
                <c:pt idx="2">
                  <c:v>0.98329999999999995</c:v>
                </c:pt>
              </c:numCache>
            </c:numRef>
          </c:val>
          <c:smooth val="0"/>
          <c:extLst>
            <c:ext xmlns:c16="http://schemas.microsoft.com/office/drawing/2014/chart" uri="{C3380CC4-5D6E-409C-BE32-E72D297353CC}">
              <c16:uniqueId val="{00000000-B85E-43CF-9807-B4AE41555952}"/>
            </c:ext>
          </c:extLst>
        </c:ser>
        <c:ser>
          <c:idx val="1"/>
          <c:order val="1"/>
          <c:tx>
            <c:strRef>
              <c:f>Sheet1!$C$1</c:f>
              <c:strCache>
                <c:ptCount val="1"/>
                <c:pt idx="0">
                  <c:v>Target</c:v>
                </c:pt>
              </c:strCache>
            </c:strRef>
          </c:tx>
          <c:spPr>
            <a:ln w="28575" cap="rnd">
              <a:solidFill>
                <a:schemeClr val="accent3"/>
              </a:solidFill>
              <a:round/>
            </a:ln>
            <a:effectLst/>
          </c:spPr>
          <c:marker>
            <c:symbol val="circle"/>
            <c:size val="5"/>
            <c:spPr>
              <a:solidFill>
                <a:schemeClr val="accent3"/>
              </a:solidFill>
              <a:ln w="9525">
                <a:solidFill>
                  <a:schemeClr val="accent3"/>
                </a:solidFill>
              </a:ln>
              <a:effectLst/>
            </c:spPr>
          </c:marker>
          <c:cat>
            <c:strRef>
              <c:f>Sheet1!$A$2:$A$9</c:f>
              <c:strCache>
                <c:ptCount val="8"/>
                <c:pt idx="0">
                  <c:v>FFY 2018</c:v>
                </c:pt>
                <c:pt idx="1">
                  <c:v>FFY 2019</c:v>
                </c:pt>
                <c:pt idx="2">
                  <c:v>FFY 2020</c:v>
                </c:pt>
                <c:pt idx="3">
                  <c:v>FFY 2021</c:v>
                </c:pt>
                <c:pt idx="4">
                  <c:v>FFY 2022</c:v>
                </c:pt>
                <c:pt idx="5">
                  <c:v>FFY 2023</c:v>
                </c:pt>
                <c:pt idx="6">
                  <c:v>FFY 2024</c:v>
                </c:pt>
                <c:pt idx="7">
                  <c:v>FFY 2025</c:v>
                </c:pt>
              </c:strCache>
            </c:strRef>
          </c:cat>
          <c:val>
            <c:numRef>
              <c:f>Sheet1!$C$2:$C$9</c:f>
              <c:numCache>
                <c:formatCode>0.00%</c:formatCode>
                <c:ptCount val="8"/>
                <c:pt idx="0">
                  <c:v>0.96</c:v>
                </c:pt>
                <c:pt idx="1">
                  <c:v>0.96</c:v>
                </c:pt>
                <c:pt idx="2">
                  <c:v>0.96</c:v>
                </c:pt>
                <c:pt idx="3">
                  <c:v>0.96</c:v>
                </c:pt>
                <c:pt idx="4">
                  <c:v>0.96</c:v>
                </c:pt>
                <c:pt idx="5">
                  <c:v>0.96</c:v>
                </c:pt>
                <c:pt idx="6">
                  <c:v>0.96</c:v>
                </c:pt>
                <c:pt idx="7">
                  <c:v>0.96</c:v>
                </c:pt>
              </c:numCache>
            </c:numRef>
          </c:val>
          <c:smooth val="0"/>
          <c:extLst>
            <c:ext xmlns:c16="http://schemas.microsoft.com/office/drawing/2014/chart" uri="{C3380CC4-5D6E-409C-BE32-E72D297353CC}">
              <c16:uniqueId val="{00000001-B85E-43CF-9807-B4AE41555952}"/>
            </c:ext>
          </c:extLst>
        </c:ser>
        <c:dLbls>
          <c:showLegendKey val="0"/>
          <c:showVal val="0"/>
          <c:showCatName val="0"/>
          <c:showSerName val="0"/>
          <c:showPercent val="0"/>
          <c:showBubbleSize val="0"/>
        </c:dLbls>
        <c:marker val="1"/>
        <c:smooth val="0"/>
        <c:axId val="770546640"/>
        <c:axId val="848735056"/>
      </c:lineChart>
      <c:catAx>
        <c:axId val="77054664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2000" b="0" i="0" u="none" strike="noStrike" kern="1200" baseline="0">
                <a:solidFill>
                  <a:schemeClr val="tx2"/>
                </a:solidFill>
                <a:latin typeface="+mn-lt"/>
                <a:ea typeface="+mn-ea"/>
                <a:cs typeface="+mn-cs"/>
              </a:defRPr>
            </a:pPr>
            <a:endParaRPr lang="en-US"/>
          </a:p>
        </c:txPr>
        <c:crossAx val="848735056"/>
        <c:crosses val="autoZero"/>
        <c:auto val="1"/>
        <c:lblAlgn val="ctr"/>
        <c:lblOffset val="100"/>
        <c:noMultiLvlLbl val="0"/>
      </c:catAx>
      <c:valAx>
        <c:axId val="848735056"/>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2000" b="1" i="0" u="none" strike="noStrike" kern="1200" baseline="0">
                    <a:solidFill>
                      <a:schemeClr val="tx2"/>
                    </a:solidFill>
                    <a:latin typeface="+mn-lt"/>
                    <a:ea typeface="+mn-ea"/>
                    <a:cs typeface="+mn-cs"/>
                  </a:defRPr>
                </a:pPr>
                <a:r>
                  <a:rPr lang="en-US" b="1"/>
                  <a:t>% Served in Natural Environment</a:t>
                </a:r>
              </a:p>
            </c:rich>
          </c:tx>
          <c:layout>
            <c:manualLayout>
              <c:xMode val="edge"/>
              <c:yMode val="edge"/>
              <c:x val="1.3132694938440492E-2"/>
              <c:y val="0.10063746621582695"/>
            </c:manualLayout>
          </c:layout>
          <c:overlay val="0"/>
          <c:spPr>
            <a:noFill/>
            <a:ln>
              <a:noFill/>
            </a:ln>
            <a:effectLst/>
          </c:spPr>
          <c:txPr>
            <a:bodyPr rot="-5400000" spcFirstLastPara="1" vertOverflow="ellipsis" vert="horz" wrap="square" anchor="ctr" anchorCtr="1"/>
            <a:lstStyle/>
            <a:p>
              <a:pPr>
                <a:defRPr sz="2000" b="1" i="0" u="none" strike="noStrike" kern="1200" baseline="0">
                  <a:solidFill>
                    <a:schemeClr val="tx2"/>
                  </a:solidFill>
                  <a:latin typeface="+mn-lt"/>
                  <a:ea typeface="+mn-ea"/>
                  <a:cs typeface="+mn-cs"/>
                </a:defRPr>
              </a:pPr>
              <a:endParaRPr lang="en-US"/>
            </a:p>
          </c:txPr>
        </c:title>
        <c:numFmt formatCode="0.0%" sourceLinked="0"/>
        <c:majorTickMark val="none"/>
        <c:minorTickMark val="none"/>
        <c:tickLblPos val="nextTo"/>
        <c:spPr>
          <a:noFill/>
          <a:ln>
            <a:noFill/>
          </a:ln>
          <a:effectLst/>
        </c:spPr>
        <c:txPr>
          <a:bodyPr rot="-60000000" spcFirstLastPara="1" vertOverflow="ellipsis" vert="horz" wrap="square" anchor="ctr" anchorCtr="1"/>
          <a:lstStyle/>
          <a:p>
            <a:pPr>
              <a:defRPr sz="2000" b="0" i="0" u="none" strike="noStrike" kern="1200" baseline="0">
                <a:solidFill>
                  <a:schemeClr val="tx2"/>
                </a:solidFill>
                <a:latin typeface="+mn-lt"/>
                <a:ea typeface="+mn-ea"/>
                <a:cs typeface="+mn-cs"/>
              </a:defRPr>
            </a:pPr>
            <a:endParaRPr lang="en-US"/>
          </a:p>
        </c:txPr>
        <c:crossAx val="770546640"/>
        <c:crosses val="autoZero"/>
        <c:crossBetween val="between"/>
        <c:majorUnit val="2.0000000000000004E-2"/>
      </c:valAx>
      <c:dTable>
        <c:showHorzBorder val="1"/>
        <c:showVertBorder val="1"/>
        <c:showOutline val="1"/>
        <c:showKeys val="1"/>
        <c:spPr>
          <a:noFill/>
          <a:ln w="9525" cap="flat" cmpd="sng" algn="ctr">
            <a:solidFill>
              <a:schemeClr val="tx1">
                <a:lumMod val="15000"/>
                <a:lumOff val="85000"/>
              </a:schemeClr>
            </a:solidFill>
            <a:round/>
          </a:ln>
          <a:effectLst/>
        </c:spPr>
        <c:txPr>
          <a:bodyPr rot="0" spcFirstLastPara="1" vertOverflow="ellipsis" vert="horz" wrap="square" anchor="ctr" anchorCtr="1"/>
          <a:lstStyle/>
          <a:p>
            <a:pPr rtl="0">
              <a:defRPr sz="2000" b="0" i="0" u="none" strike="noStrike" kern="1200" baseline="0">
                <a:solidFill>
                  <a:schemeClr val="tx2"/>
                </a:solidFill>
                <a:latin typeface="+mn-lt"/>
                <a:ea typeface="+mn-ea"/>
                <a:cs typeface="+mn-cs"/>
              </a:defRPr>
            </a:pPr>
            <a:endParaRPr lang="en-US"/>
          </a:p>
        </c:txPr>
      </c:dTable>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2000">
          <a:solidFill>
            <a:schemeClr val="tx2"/>
          </a:solidFill>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6913566789103485"/>
          <c:y val="3.2608590736918165E-2"/>
          <c:w val="0.81663724592565468"/>
          <c:h val="0.56852538581386658"/>
        </c:manualLayout>
      </c:layout>
      <c:lineChart>
        <c:grouping val="standard"/>
        <c:varyColors val="0"/>
        <c:ser>
          <c:idx val="0"/>
          <c:order val="0"/>
          <c:tx>
            <c:strRef>
              <c:f>Sheet1!$B$1</c:f>
              <c:strCache>
                <c:ptCount val="1"/>
                <c:pt idx="0">
                  <c:v>Data</c:v>
                </c:pt>
              </c:strCache>
            </c:strRef>
          </c:tx>
          <c:spPr>
            <a:ln w="28575" cap="rnd">
              <a:solidFill>
                <a:schemeClr val="accent1"/>
              </a:solidFill>
              <a:round/>
            </a:ln>
            <a:effectLst/>
          </c:spPr>
          <c:marker>
            <c:symbol val="circle"/>
            <c:size val="5"/>
            <c:spPr>
              <a:solidFill>
                <a:schemeClr val="accent1"/>
              </a:solidFill>
              <a:ln w="9525">
                <a:solidFill>
                  <a:schemeClr val="accent1"/>
                </a:solidFill>
              </a:ln>
              <a:effectLst/>
            </c:spPr>
          </c:marker>
          <c:cat>
            <c:strRef>
              <c:f>Sheet1!$A$2:$A$9</c:f>
              <c:strCache>
                <c:ptCount val="8"/>
                <c:pt idx="0">
                  <c:v>FFY 2018</c:v>
                </c:pt>
                <c:pt idx="1">
                  <c:v>FFY 2019</c:v>
                </c:pt>
                <c:pt idx="2">
                  <c:v>FFY 2020</c:v>
                </c:pt>
                <c:pt idx="3">
                  <c:v>FFY 2021</c:v>
                </c:pt>
                <c:pt idx="4">
                  <c:v>FFY 2022</c:v>
                </c:pt>
                <c:pt idx="5">
                  <c:v>FFY 2023</c:v>
                </c:pt>
                <c:pt idx="6">
                  <c:v>FFY 2024</c:v>
                </c:pt>
                <c:pt idx="7">
                  <c:v>FFY 2025</c:v>
                </c:pt>
              </c:strCache>
            </c:strRef>
          </c:cat>
          <c:val>
            <c:numRef>
              <c:f>Sheet1!$B$2:$B$9</c:f>
              <c:numCache>
                <c:formatCode>0.00%</c:formatCode>
                <c:ptCount val="8"/>
                <c:pt idx="0">
                  <c:v>0.84689999999999999</c:v>
                </c:pt>
                <c:pt idx="1">
                  <c:v>0.84960000000000002</c:v>
                </c:pt>
                <c:pt idx="2">
                  <c:v>0.84599999999999997</c:v>
                </c:pt>
              </c:numCache>
            </c:numRef>
          </c:val>
          <c:smooth val="0"/>
          <c:extLst>
            <c:ext xmlns:c16="http://schemas.microsoft.com/office/drawing/2014/chart" uri="{C3380CC4-5D6E-409C-BE32-E72D297353CC}">
              <c16:uniqueId val="{00000000-9258-4D99-9D73-2AFA8CA802AA}"/>
            </c:ext>
          </c:extLst>
        </c:ser>
        <c:ser>
          <c:idx val="1"/>
          <c:order val="1"/>
          <c:tx>
            <c:strRef>
              <c:f>Sheet1!$C$1</c:f>
              <c:strCache>
                <c:ptCount val="1"/>
                <c:pt idx="0">
                  <c:v>Target</c:v>
                </c:pt>
              </c:strCache>
            </c:strRef>
          </c:tx>
          <c:spPr>
            <a:ln w="28575" cap="rnd">
              <a:solidFill>
                <a:schemeClr val="accent3"/>
              </a:solidFill>
              <a:round/>
            </a:ln>
            <a:effectLst/>
          </c:spPr>
          <c:marker>
            <c:symbol val="circle"/>
            <c:size val="5"/>
            <c:spPr>
              <a:solidFill>
                <a:schemeClr val="accent3"/>
              </a:solidFill>
              <a:ln w="9525">
                <a:solidFill>
                  <a:schemeClr val="accent3"/>
                </a:solidFill>
              </a:ln>
              <a:effectLst/>
            </c:spPr>
          </c:marker>
          <c:cat>
            <c:strRef>
              <c:f>Sheet1!$A$2:$A$9</c:f>
              <c:strCache>
                <c:ptCount val="8"/>
                <c:pt idx="0">
                  <c:v>FFY 2018</c:v>
                </c:pt>
                <c:pt idx="1">
                  <c:v>FFY 2019</c:v>
                </c:pt>
                <c:pt idx="2">
                  <c:v>FFY 2020</c:v>
                </c:pt>
                <c:pt idx="3">
                  <c:v>FFY 2021</c:v>
                </c:pt>
                <c:pt idx="4">
                  <c:v>FFY 2022</c:v>
                </c:pt>
                <c:pt idx="5">
                  <c:v>FFY 2023</c:v>
                </c:pt>
                <c:pt idx="6">
                  <c:v>FFY 2024</c:v>
                </c:pt>
                <c:pt idx="7">
                  <c:v>FFY 2025</c:v>
                </c:pt>
              </c:strCache>
            </c:strRef>
          </c:cat>
          <c:val>
            <c:numRef>
              <c:f>Sheet1!$C$2:$C$9</c:f>
              <c:numCache>
                <c:formatCode>0.00%</c:formatCode>
                <c:ptCount val="8"/>
                <c:pt idx="0">
                  <c:v>0.79</c:v>
                </c:pt>
                <c:pt idx="1">
                  <c:v>0.79</c:v>
                </c:pt>
                <c:pt idx="2">
                  <c:v>0.79</c:v>
                </c:pt>
                <c:pt idx="3">
                  <c:v>0.79500000000000004</c:v>
                </c:pt>
                <c:pt idx="4">
                  <c:v>0.79500000000000004</c:v>
                </c:pt>
                <c:pt idx="5">
                  <c:v>0.8</c:v>
                </c:pt>
                <c:pt idx="6">
                  <c:v>0.8</c:v>
                </c:pt>
                <c:pt idx="7">
                  <c:v>0.80500000000000005</c:v>
                </c:pt>
              </c:numCache>
            </c:numRef>
          </c:val>
          <c:smooth val="0"/>
          <c:extLst>
            <c:ext xmlns:c16="http://schemas.microsoft.com/office/drawing/2014/chart" uri="{C3380CC4-5D6E-409C-BE32-E72D297353CC}">
              <c16:uniqueId val="{00000001-9258-4D99-9D73-2AFA8CA802AA}"/>
            </c:ext>
          </c:extLst>
        </c:ser>
        <c:dLbls>
          <c:showLegendKey val="0"/>
          <c:showVal val="0"/>
          <c:showCatName val="0"/>
          <c:showSerName val="0"/>
          <c:showPercent val="0"/>
          <c:showBubbleSize val="0"/>
        </c:dLbls>
        <c:marker val="1"/>
        <c:smooth val="0"/>
        <c:axId val="1687459583"/>
        <c:axId val="1661911615"/>
      </c:lineChart>
      <c:catAx>
        <c:axId val="1687459583"/>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2000" b="0" i="0" u="none" strike="noStrike" kern="1200" baseline="0">
                <a:solidFill>
                  <a:schemeClr val="tx2"/>
                </a:solidFill>
                <a:latin typeface="+mn-lt"/>
                <a:ea typeface="+mn-ea"/>
                <a:cs typeface="+mn-cs"/>
              </a:defRPr>
            </a:pPr>
            <a:endParaRPr lang="en-US"/>
          </a:p>
        </c:txPr>
        <c:crossAx val="1661911615"/>
        <c:crosses val="autoZero"/>
        <c:auto val="1"/>
        <c:lblAlgn val="ctr"/>
        <c:lblOffset val="100"/>
        <c:noMultiLvlLbl val="0"/>
      </c:catAx>
      <c:valAx>
        <c:axId val="1661911615"/>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2000" b="1" i="0" u="none" strike="noStrike" kern="1200" baseline="0">
                    <a:solidFill>
                      <a:schemeClr val="tx2"/>
                    </a:solidFill>
                    <a:latin typeface="+mn-lt"/>
                    <a:ea typeface="+mn-ea"/>
                    <a:cs typeface="+mn-cs"/>
                  </a:defRPr>
                </a:pPr>
                <a:r>
                  <a:rPr lang="en-US" sz="2000" b="1"/>
                  <a:t>% with Growth in S-E Skills</a:t>
                </a:r>
              </a:p>
            </c:rich>
          </c:tx>
          <c:layout>
            <c:manualLayout>
              <c:xMode val="edge"/>
              <c:yMode val="edge"/>
              <c:x val="1.4019151846785226E-2"/>
              <c:y val="3.8406027272068696E-2"/>
            </c:manualLayout>
          </c:layout>
          <c:overlay val="0"/>
          <c:spPr>
            <a:noFill/>
            <a:ln>
              <a:noFill/>
            </a:ln>
            <a:effectLst/>
          </c:spPr>
          <c:txPr>
            <a:bodyPr rot="-5400000" spcFirstLastPara="1" vertOverflow="ellipsis" vert="horz" wrap="square" anchor="ctr" anchorCtr="1"/>
            <a:lstStyle/>
            <a:p>
              <a:pPr>
                <a:defRPr sz="2000" b="1" i="0" u="none" strike="noStrike" kern="1200" baseline="0">
                  <a:solidFill>
                    <a:schemeClr val="tx2"/>
                  </a:solidFill>
                  <a:latin typeface="+mn-lt"/>
                  <a:ea typeface="+mn-ea"/>
                  <a:cs typeface="+mn-cs"/>
                </a:defRPr>
              </a:pPr>
              <a:endParaRPr lang="en-US"/>
            </a:p>
          </c:txPr>
        </c:title>
        <c:numFmt formatCode="0.0%" sourceLinked="0"/>
        <c:majorTickMark val="none"/>
        <c:minorTickMark val="none"/>
        <c:tickLblPos val="nextTo"/>
        <c:spPr>
          <a:noFill/>
          <a:ln>
            <a:noFill/>
          </a:ln>
          <a:effectLst/>
        </c:spPr>
        <c:txPr>
          <a:bodyPr rot="-60000000" spcFirstLastPara="1" vertOverflow="ellipsis" vert="horz" wrap="square" anchor="ctr" anchorCtr="1"/>
          <a:lstStyle/>
          <a:p>
            <a:pPr>
              <a:defRPr sz="2000" b="0" i="0" u="none" strike="noStrike" kern="1200" baseline="0">
                <a:solidFill>
                  <a:schemeClr val="tx2"/>
                </a:solidFill>
                <a:latin typeface="+mn-lt"/>
                <a:ea typeface="+mn-ea"/>
                <a:cs typeface="+mn-cs"/>
              </a:defRPr>
            </a:pPr>
            <a:endParaRPr lang="en-US"/>
          </a:p>
        </c:txPr>
        <c:crossAx val="1687459583"/>
        <c:crossesAt val="1"/>
        <c:crossBetween val="between"/>
        <c:majorUnit val="5.000000000000001E-2"/>
      </c:valAx>
      <c:dTable>
        <c:showHorzBorder val="1"/>
        <c:showVertBorder val="1"/>
        <c:showOutline val="1"/>
        <c:showKeys val="1"/>
        <c:spPr>
          <a:noFill/>
          <a:ln w="9525" cap="flat" cmpd="sng" algn="ctr">
            <a:solidFill>
              <a:schemeClr val="tx1">
                <a:lumMod val="15000"/>
                <a:lumOff val="85000"/>
              </a:schemeClr>
            </a:solidFill>
            <a:round/>
          </a:ln>
          <a:effectLst/>
        </c:spPr>
        <c:txPr>
          <a:bodyPr rot="0" spcFirstLastPara="1" vertOverflow="ellipsis" vert="horz" wrap="square" anchor="ctr" anchorCtr="1"/>
          <a:lstStyle/>
          <a:p>
            <a:pPr rtl="0">
              <a:defRPr sz="2000" b="0" i="0" u="none" strike="noStrike" kern="1200" baseline="0">
                <a:solidFill>
                  <a:schemeClr val="tx2"/>
                </a:solidFill>
                <a:latin typeface="+mn-lt"/>
                <a:ea typeface="+mn-ea"/>
                <a:cs typeface="+mn-cs"/>
              </a:defRPr>
            </a:pPr>
            <a:endParaRPr lang="en-US"/>
          </a:p>
        </c:txPr>
      </c:dTable>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2000">
          <a:solidFill>
            <a:schemeClr val="tx2"/>
          </a:solidFill>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0741975753861985"/>
          <c:y val="3.5067215189935982E-2"/>
          <c:w val="0.79190943266154656"/>
          <c:h val="0.59399089992097776"/>
        </c:manualLayout>
      </c:layout>
      <c:lineChart>
        <c:grouping val="standard"/>
        <c:varyColors val="0"/>
        <c:ser>
          <c:idx val="0"/>
          <c:order val="0"/>
          <c:tx>
            <c:strRef>
              <c:f>Sheet1!$B$1</c:f>
              <c:strCache>
                <c:ptCount val="1"/>
                <c:pt idx="0">
                  <c:v>Data</c:v>
                </c:pt>
              </c:strCache>
            </c:strRef>
          </c:tx>
          <c:spPr>
            <a:ln w="28575" cap="rnd">
              <a:solidFill>
                <a:schemeClr val="accent1"/>
              </a:solidFill>
              <a:round/>
            </a:ln>
            <a:effectLst/>
          </c:spPr>
          <c:marker>
            <c:symbol val="circle"/>
            <c:size val="5"/>
            <c:spPr>
              <a:solidFill>
                <a:schemeClr val="accent1"/>
              </a:solidFill>
              <a:ln w="9525">
                <a:solidFill>
                  <a:schemeClr val="accent1"/>
                </a:solidFill>
              </a:ln>
              <a:effectLst/>
            </c:spPr>
          </c:marker>
          <c:cat>
            <c:strRef>
              <c:f>Sheet1!$A$2:$A$9</c:f>
              <c:strCache>
                <c:ptCount val="8"/>
                <c:pt idx="0">
                  <c:v>FFY 2018</c:v>
                </c:pt>
                <c:pt idx="1">
                  <c:v>FFY 2019</c:v>
                </c:pt>
                <c:pt idx="2">
                  <c:v>FFY 2020</c:v>
                </c:pt>
                <c:pt idx="3">
                  <c:v>FFY 2021</c:v>
                </c:pt>
                <c:pt idx="4">
                  <c:v>FFY 2022</c:v>
                </c:pt>
                <c:pt idx="5">
                  <c:v>FFY 2023</c:v>
                </c:pt>
                <c:pt idx="6">
                  <c:v>FFY 2024</c:v>
                </c:pt>
                <c:pt idx="7">
                  <c:v>FFY 2025</c:v>
                </c:pt>
              </c:strCache>
            </c:strRef>
          </c:cat>
          <c:val>
            <c:numRef>
              <c:f>Sheet1!$B$2:$B$9</c:f>
              <c:numCache>
                <c:formatCode>0.00%</c:formatCode>
                <c:ptCount val="8"/>
                <c:pt idx="0">
                  <c:v>0.52090000000000003</c:v>
                </c:pt>
                <c:pt idx="1">
                  <c:v>0.502</c:v>
                </c:pt>
                <c:pt idx="2">
                  <c:v>0.48699999999999999</c:v>
                </c:pt>
              </c:numCache>
            </c:numRef>
          </c:val>
          <c:smooth val="0"/>
          <c:extLst>
            <c:ext xmlns:c16="http://schemas.microsoft.com/office/drawing/2014/chart" uri="{C3380CC4-5D6E-409C-BE32-E72D297353CC}">
              <c16:uniqueId val="{00000000-9258-4D99-9D73-2AFA8CA802AA}"/>
            </c:ext>
          </c:extLst>
        </c:ser>
        <c:ser>
          <c:idx val="1"/>
          <c:order val="1"/>
          <c:tx>
            <c:strRef>
              <c:f>Sheet1!$C$1</c:f>
              <c:strCache>
                <c:ptCount val="1"/>
                <c:pt idx="0">
                  <c:v>Target</c:v>
                </c:pt>
              </c:strCache>
            </c:strRef>
          </c:tx>
          <c:spPr>
            <a:ln w="28575" cap="rnd">
              <a:solidFill>
                <a:schemeClr val="accent3"/>
              </a:solidFill>
              <a:round/>
            </a:ln>
            <a:effectLst/>
          </c:spPr>
          <c:marker>
            <c:symbol val="circle"/>
            <c:size val="5"/>
            <c:spPr>
              <a:solidFill>
                <a:schemeClr val="accent3"/>
              </a:solidFill>
              <a:ln w="9525">
                <a:solidFill>
                  <a:schemeClr val="accent3"/>
                </a:solidFill>
              </a:ln>
              <a:effectLst/>
            </c:spPr>
          </c:marker>
          <c:cat>
            <c:strRef>
              <c:f>Sheet1!$A$2:$A$9</c:f>
              <c:strCache>
                <c:ptCount val="8"/>
                <c:pt idx="0">
                  <c:v>FFY 2018</c:v>
                </c:pt>
                <c:pt idx="1">
                  <c:v>FFY 2019</c:v>
                </c:pt>
                <c:pt idx="2">
                  <c:v>FFY 2020</c:v>
                </c:pt>
                <c:pt idx="3">
                  <c:v>FFY 2021</c:v>
                </c:pt>
                <c:pt idx="4">
                  <c:v>FFY 2022</c:v>
                </c:pt>
                <c:pt idx="5">
                  <c:v>FFY 2023</c:v>
                </c:pt>
                <c:pt idx="6">
                  <c:v>FFY 2024</c:v>
                </c:pt>
                <c:pt idx="7">
                  <c:v>FFY 2025</c:v>
                </c:pt>
              </c:strCache>
            </c:strRef>
          </c:cat>
          <c:val>
            <c:numRef>
              <c:f>Sheet1!$C$2:$C$9</c:f>
              <c:numCache>
                <c:formatCode>0.0%</c:formatCode>
                <c:ptCount val="8"/>
                <c:pt idx="0">
                  <c:v>0.53</c:v>
                </c:pt>
                <c:pt idx="1">
                  <c:v>0.53</c:v>
                </c:pt>
                <c:pt idx="2">
                  <c:v>0.48499999999999999</c:v>
                </c:pt>
                <c:pt idx="3">
                  <c:v>0.48499999999999999</c:v>
                </c:pt>
                <c:pt idx="4">
                  <c:v>0.49</c:v>
                </c:pt>
                <c:pt idx="5">
                  <c:v>0.49</c:v>
                </c:pt>
                <c:pt idx="6">
                  <c:v>0.495</c:v>
                </c:pt>
                <c:pt idx="7">
                  <c:v>0.495</c:v>
                </c:pt>
              </c:numCache>
            </c:numRef>
          </c:val>
          <c:smooth val="0"/>
          <c:extLst>
            <c:ext xmlns:c16="http://schemas.microsoft.com/office/drawing/2014/chart" uri="{C3380CC4-5D6E-409C-BE32-E72D297353CC}">
              <c16:uniqueId val="{00000001-9258-4D99-9D73-2AFA8CA802AA}"/>
            </c:ext>
          </c:extLst>
        </c:ser>
        <c:dLbls>
          <c:showLegendKey val="0"/>
          <c:showVal val="0"/>
          <c:showCatName val="0"/>
          <c:showSerName val="0"/>
          <c:showPercent val="0"/>
          <c:showBubbleSize val="0"/>
        </c:dLbls>
        <c:marker val="1"/>
        <c:smooth val="0"/>
        <c:axId val="1687459583"/>
        <c:axId val="1661911615"/>
      </c:lineChart>
      <c:catAx>
        <c:axId val="1687459583"/>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2000" b="0" i="0" u="none" strike="noStrike" kern="1200" baseline="0">
                <a:solidFill>
                  <a:schemeClr val="tx2"/>
                </a:solidFill>
                <a:latin typeface="+mn-lt"/>
                <a:ea typeface="+mn-ea"/>
                <a:cs typeface="+mn-cs"/>
              </a:defRPr>
            </a:pPr>
            <a:endParaRPr lang="en-US"/>
          </a:p>
        </c:txPr>
        <c:crossAx val="1661911615"/>
        <c:crosses val="autoZero"/>
        <c:auto val="1"/>
        <c:lblAlgn val="ctr"/>
        <c:lblOffset val="100"/>
        <c:noMultiLvlLbl val="0"/>
      </c:catAx>
      <c:valAx>
        <c:axId val="1661911615"/>
        <c:scaling>
          <c:orientation val="minMax"/>
          <c:min val="0.4"/>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2000" b="0" i="0" u="none" strike="noStrike" kern="1200" baseline="0">
                    <a:solidFill>
                      <a:schemeClr val="tx2"/>
                    </a:solidFill>
                    <a:latin typeface="+mn-lt"/>
                    <a:ea typeface="+mn-ea"/>
                    <a:cs typeface="+mn-cs"/>
                  </a:defRPr>
                </a:pPr>
                <a:r>
                  <a:rPr lang="en-US" sz="2000" b="1" i="0" baseline="0">
                    <a:effectLst/>
                  </a:rPr>
                  <a:t>% Peer-level S-E Skills</a:t>
                </a:r>
                <a:endParaRPr lang="en-US" sz="2000">
                  <a:effectLst/>
                </a:endParaRPr>
              </a:p>
            </c:rich>
          </c:tx>
          <c:layout>
            <c:manualLayout>
              <c:xMode val="edge"/>
              <c:yMode val="edge"/>
              <c:x val="2.9548563611491108E-2"/>
              <c:y val="5.8945771504026946E-2"/>
            </c:manualLayout>
          </c:layout>
          <c:overlay val="0"/>
          <c:spPr>
            <a:noFill/>
            <a:ln>
              <a:noFill/>
            </a:ln>
            <a:effectLst/>
          </c:spPr>
          <c:txPr>
            <a:bodyPr rot="-5400000" spcFirstLastPara="1" vertOverflow="ellipsis" vert="horz" wrap="square" anchor="ctr" anchorCtr="1"/>
            <a:lstStyle/>
            <a:p>
              <a:pPr>
                <a:defRPr sz="2000" b="0" i="0" u="none" strike="noStrike" kern="1200" baseline="0">
                  <a:solidFill>
                    <a:schemeClr val="tx2"/>
                  </a:solidFill>
                  <a:latin typeface="+mn-lt"/>
                  <a:ea typeface="+mn-ea"/>
                  <a:cs typeface="+mn-cs"/>
                </a:defRPr>
              </a:pPr>
              <a:endParaRPr lang="en-US"/>
            </a:p>
          </c:txPr>
        </c:title>
        <c:numFmt formatCode="0.0%" sourceLinked="0"/>
        <c:majorTickMark val="none"/>
        <c:minorTickMark val="none"/>
        <c:tickLblPos val="nextTo"/>
        <c:spPr>
          <a:noFill/>
          <a:ln>
            <a:noFill/>
          </a:ln>
          <a:effectLst/>
        </c:spPr>
        <c:txPr>
          <a:bodyPr rot="-60000000" spcFirstLastPara="1" vertOverflow="ellipsis" vert="horz" wrap="square" anchor="ctr" anchorCtr="1"/>
          <a:lstStyle/>
          <a:p>
            <a:pPr>
              <a:defRPr sz="2000" b="0" i="0" u="none" strike="noStrike" kern="1200" baseline="0">
                <a:solidFill>
                  <a:schemeClr val="tx2"/>
                </a:solidFill>
                <a:latin typeface="+mn-lt"/>
                <a:ea typeface="+mn-ea"/>
                <a:cs typeface="+mn-cs"/>
              </a:defRPr>
            </a:pPr>
            <a:endParaRPr lang="en-US"/>
          </a:p>
        </c:txPr>
        <c:crossAx val="1687459583"/>
        <c:crosses val="autoZero"/>
        <c:crossBetween val="between"/>
        <c:majorUnit val="5.000000000000001E-2"/>
      </c:valAx>
      <c:dTable>
        <c:showHorzBorder val="1"/>
        <c:showVertBorder val="1"/>
        <c:showOutline val="1"/>
        <c:showKeys val="1"/>
        <c:spPr>
          <a:noFill/>
          <a:ln w="9525" cap="flat" cmpd="sng" algn="ctr">
            <a:solidFill>
              <a:schemeClr val="tx1">
                <a:lumMod val="15000"/>
                <a:lumOff val="85000"/>
              </a:schemeClr>
            </a:solidFill>
            <a:round/>
          </a:ln>
          <a:effectLst/>
        </c:spPr>
        <c:txPr>
          <a:bodyPr rot="0" spcFirstLastPara="1" vertOverflow="ellipsis" vert="horz" wrap="square" anchor="ctr" anchorCtr="1"/>
          <a:lstStyle/>
          <a:p>
            <a:pPr rtl="0">
              <a:defRPr sz="2000" b="0" i="0" u="none" strike="noStrike" kern="1200" baseline="0">
                <a:solidFill>
                  <a:schemeClr val="tx2"/>
                </a:solidFill>
                <a:latin typeface="+mn-lt"/>
                <a:ea typeface="+mn-ea"/>
                <a:cs typeface="+mn-cs"/>
              </a:defRPr>
            </a:pPr>
            <a:endParaRPr lang="en-US"/>
          </a:p>
        </c:txPr>
      </c:dTable>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2000">
          <a:solidFill>
            <a:schemeClr val="tx2"/>
          </a:solidFill>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6913566789103485"/>
          <c:y val="3.2608590736918165E-2"/>
          <c:w val="0.81663724592565468"/>
          <c:h val="0.58854999015546605"/>
        </c:manualLayout>
      </c:layout>
      <c:lineChart>
        <c:grouping val="standard"/>
        <c:varyColors val="0"/>
        <c:ser>
          <c:idx val="0"/>
          <c:order val="0"/>
          <c:tx>
            <c:strRef>
              <c:f>Sheet1!$B$1</c:f>
              <c:strCache>
                <c:ptCount val="1"/>
                <c:pt idx="0">
                  <c:v>Data</c:v>
                </c:pt>
              </c:strCache>
            </c:strRef>
          </c:tx>
          <c:spPr>
            <a:ln w="28575" cap="rnd">
              <a:solidFill>
                <a:schemeClr val="accent1"/>
              </a:solidFill>
              <a:round/>
            </a:ln>
            <a:effectLst/>
          </c:spPr>
          <c:marker>
            <c:symbol val="circle"/>
            <c:size val="5"/>
            <c:spPr>
              <a:solidFill>
                <a:schemeClr val="accent1"/>
              </a:solidFill>
              <a:ln w="9525">
                <a:solidFill>
                  <a:schemeClr val="accent1"/>
                </a:solidFill>
              </a:ln>
              <a:effectLst/>
            </c:spPr>
          </c:marker>
          <c:cat>
            <c:strRef>
              <c:f>Sheet1!$A$2:$A$9</c:f>
              <c:strCache>
                <c:ptCount val="8"/>
                <c:pt idx="0">
                  <c:v>FFY 2018</c:v>
                </c:pt>
                <c:pt idx="1">
                  <c:v>FFY 2019</c:v>
                </c:pt>
                <c:pt idx="2">
                  <c:v>FFY 2020</c:v>
                </c:pt>
                <c:pt idx="3">
                  <c:v>FFY 2021</c:v>
                </c:pt>
                <c:pt idx="4">
                  <c:v>FFY 2022</c:v>
                </c:pt>
                <c:pt idx="5">
                  <c:v>FFY 2023</c:v>
                </c:pt>
                <c:pt idx="6">
                  <c:v>FFY 2024</c:v>
                </c:pt>
                <c:pt idx="7">
                  <c:v>FFY 2025</c:v>
                </c:pt>
              </c:strCache>
            </c:strRef>
          </c:cat>
          <c:val>
            <c:numRef>
              <c:f>Sheet1!$B$2:$B$9</c:f>
              <c:numCache>
                <c:formatCode>0.00%</c:formatCode>
                <c:ptCount val="8"/>
                <c:pt idx="0">
                  <c:v>0.88260000000000005</c:v>
                </c:pt>
                <c:pt idx="1">
                  <c:v>0.8609</c:v>
                </c:pt>
                <c:pt idx="2">
                  <c:v>0.85299999999999998</c:v>
                </c:pt>
              </c:numCache>
            </c:numRef>
          </c:val>
          <c:smooth val="0"/>
          <c:extLst>
            <c:ext xmlns:c16="http://schemas.microsoft.com/office/drawing/2014/chart" uri="{C3380CC4-5D6E-409C-BE32-E72D297353CC}">
              <c16:uniqueId val="{00000000-9258-4D99-9D73-2AFA8CA802AA}"/>
            </c:ext>
          </c:extLst>
        </c:ser>
        <c:ser>
          <c:idx val="1"/>
          <c:order val="1"/>
          <c:tx>
            <c:strRef>
              <c:f>Sheet1!$C$1</c:f>
              <c:strCache>
                <c:ptCount val="1"/>
                <c:pt idx="0">
                  <c:v>Target</c:v>
                </c:pt>
              </c:strCache>
            </c:strRef>
          </c:tx>
          <c:spPr>
            <a:ln w="28575" cap="rnd">
              <a:solidFill>
                <a:schemeClr val="accent3"/>
              </a:solidFill>
              <a:round/>
            </a:ln>
            <a:effectLst/>
          </c:spPr>
          <c:marker>
            <c:symbol val="circle"/>
            <c:size val="5"/>
            <c:spPr>
              <a:solidFill>
                <a:schemeClr val="accent3"/>
              </a:solidFill>
              <a:ln w="9525">
                <a:solidFill>
                  <a:schemeClr val="accent3"/>
                </a:solidFill>
              </a:ln>
              <a:effectLst/>
            </c:spPr>
          </c:marker>
          <c:cat>
            <c:strRef>
              <c:f>Sheet1!$A$2:$A$9</c:f>
              <c:strCache>
                <c:ptCount val="8"/>
                <c:pt idx="0">
                  <c:v>FFY 2018</c:v>
                </c:pt>
                <c:pt idx="1">
                  <c:v>FFY 2019</c:v>
                </c:pt>
                <c:pt idx="2">
                  <c:v>FFY 2020</c:v>
                </c:pt>
                <c:pt idx="3">
                  <c:v>FFY 2021</c:v>
                </c:pt>
                <c:pt idx="4">
                  <c:v>FFY 2022</c:v>
                </c:pt>
                <c:pt idx="5">
                  <c:v>FFY 2023</c:v>
                </c:pt>
                <c:pt idx="6">
                  <c:v>FFY 2024</c:v>
                </c:pt>
                <c:pt idx="7">
                  <c:v>FFY 2025</c:v>
                </c:pt>
              </c:strCache>
            </c:strRef>
          </c:cat>
          <c:val>
            <c:numRef>
              <c:f>Sheet1!$C$2:$C$9</c:f>
              <c:numCache>
                <c:formatCode>0.00%</c:formatCode>
                <c:ptCount val="8"/>
                <c:pt idx="0">
                  <c:v>0.84</c:v>
                </c:pt>
                <c:pt idx="1">
                  <c:v>0.84</c:v>
                </c:pt>
                <c:pt idx="2">
                  <c:v>0.84</c:v>
                </c:pt>
                <c:pt idx="3">
                  <c:v>0.84499999999999997</c:v>
                </c:pt>
                <c:pt idx="4">
                  <c:v>0.85</c:v>
                </c:pt>
                <c:pt idx="5">
                  <c:v>0.85</c:v>
                </c:pt>
                <c:pt idx="6">
                  <c:v>0.85499999999999998</c:v>
                </c:pt>
                <c:pt idx="7">
                  <c:v>0.85499999999999998</c:v>
                </c:pt>
              </c:numCache>
            </c:numRef>
          </c:val>
          <c:smooth val="0"/>
          <c:extLst>
            <c:ext xmlns:c16="http://schemas.microsoft.com/office/drawing/2014/chart" uri="{C3380CC4-5D6E-409C-BE32-E72D297353CC}">
              <c16:uniqueId val="{00000001-9258-4D99-9D73-2AFA8CA802AA}"/>
            </c:ext>
          </c:extLst>
        </c:ser>
        <c:dLbls>
          <c:showLegendKey val="0"/>
          <c:showVal val="0"/>
          <c:showCatName val="0"/>
          <c:showSerName val="0"/>
          <c:showPercent val="0"/>
          <c:showBubbleSize val="0"/>
        </c:dLbls>
        <c:marker val="1"/>
        <c:smooth val="0"/>
        <c:axId val="1687459583"/>
        <c:axId val="1661911615"/>
      </c:lineChart>
      <c:catAx>
        <c:axId val="1687459583"/>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2000" b="0" i="0" u="none" strike="noStrike" kern="1200" baseline="0">
                <a:solidFill>
                  <a:schemeClr val="tx2"/>
                </a:solidFill>
                <a:latin typeface="+mn-lt"/>
                <a:ea typeface="+mn-ea"/>
                <a:cs typeface="+mn-cs"/>
              </a:defRPr>
            </a:pPr>
            <a:endParaRPr lang="en-US"/>
          </a:p>
        </c:txPr>
        <c:crossAx val="1661911615"/>
        <c:crosses val="autoZero"/>
        <c:auto val="1"/>
        <c:lblAlgn val="ctr"/>
        <c:lblOffset val="100"/>
        <c:noMultiLvlLbl val="0"/>
      </c:catAx>
      <c:valAx>
        <c:axId val="1661911615"/>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2000" b="1" i="0" u="none" strike="noStrike" kern="1200" baseline="0">
                    <a:solidFill>
                      <a:schemeClr val="tx2"/>
                    </a:solidFill>
                    <a:latin typeface="+mn-lt"/>
                    <a:ea typeface="+mn-ea"/>
                    <a:cs typeface="+mn-cs"/>
                  </a:defRPr>
                </a:pPr>
                <a:r>
                  <a:rPr lang="en-US" sz="2000" b="1" dirty="0"/>
                  <a:t>% with Growth in</a:t>
                </a:r>
                <a:r>
                  <a:rPr lang="en-US" sz="2000" b="1" baseline="0" dirty="0"/>
                  <a:t> </a:t>
                </a:r>
                <a:r>
                  <a:rPr lang="en-US" sz="2000" b="1" dirty="0"/>
                  <a:t>Skills &amp; Knowledge</a:t>
                </a:r>
              </a:p>
            </c:rich>
          </c:tx>
          <c:layout>
            <c:manualLayout>
              <c:xMode val="edge"/>
              <c:yMode val="edge"/>
              <c:x val="1.4019151846785226E-2"/>
              <c:y val="3.8406027272068696E-2"/>
            </c:manualLayout>
          </c:layout>
          <c:overlay val="0"/>
          <c:spPr>
            <a:noFill/>
            <a:ln>
              <a:noFill/>
            </a:ln>
            <a:effectLst/>
          </c:spPr>
          <c:txPr>
            <a:bodyPr rot="-5400000" spcFirstLastPara="1" vertOverflow="ellipsis" vert="horz" wrap="square" anchor="ctr" anchorCtr="1"/>
            <a:lstStyle/>
            <a:p>
              <a:pPr>
                <a:defRPr sz="2000" b="1" i="0" u="none" strike="noStrike" kern="1200" baseline="0">
                  <a:solidFill>
                    <a:schemeClr val="tx2"/>
                  </a:solidFill>
                  <a:latin typeface="+mn-lt"/>
                  <a:ea typeface="+mn-ea"/>
                  <a:cs typeface="+mn-cs"/>
                </a:defRPr>
              </a:pPr>
              <a:endParaRPr lang="en-US"/>
            </a:p>
          </c:txPr>
        </c:title>
        <c:numFmt formatCode="0.0%" sourceLinked="0"/>
        <c:majorTickMark val="none"/>
        <c:minorTickMark val="none"/>
        <c:tickLblPos val="nextTo"/>
        <c:spPr>
          <a:noFill/>
          <a:ln>
            <a:noFill/>
          </a:ln>
          <a:effectLst/>
        </c:spPr>
        <c:txPr>
          <a:bodyPr rot="-60000000" spcFirstLastPara="1" vertOverflow="ellipsis" vert="horz" wrap="square" anchor="ctr" anchorCtr="1"/>
          <a:lstStyle/>
          <a:p>
            <a:pPr>
              <a:defRPr sz="2000" b="0" i="0" u="none" strike="noStrike" kern="1200" baseline="0">
                <a:solidFill>
                  <a:schemeClr val="tx2"/>
                </a:solidFill>
                <a:latin typeface="+mn-lt"/>
                <a:ea typeface="+mn-ea"/>
                <a:cs typeface="+mn-cs"/>
              </a:defRPr>
            </a:pPr>
            <a:endParaRPr lang="en-US"/>
          </a:p>
        </c:txPr>
        <c:crossAx val="1687459583"/>
        <c:crossesAt val="1"/>
        <c:crossBetween val="between"/>
        <c:majorUnit val="5.000000000000001E-2"/>
      </c:valAx>
      <c:dTable>
        <c:showHorzBorder val="1"/>
        <c:showVertBorder val="1"/>
        <c:showOutline val="1"/>
        <c:showKeys val="1"/>
        <c:spPr>
          <a:noFill/>
          <a:ln w="9525" cap="flat" cmpd="sng" algn="ctr">
            <a:solidFill>
              <a:schemeClr val="tx1">
                <a:lumMod val="15000"/>
                <a:lumOff val="85000"/>
              </a:schemeClr>
            </a:solidFill>
            <a:round/>
          </a:ln>
          <a:effectLst/>
        </c:spPr>
        <c:txPr>
          <a:bodyPr rot="0" spcFirstLastPara="1" vertOverflow="ellipsis" vert="horz" wrap="square" anchor="ctr" anchorCtr="1"/>
          <a:lstStyle/>
          <a:p>
            <a:pPr rtl="0">
              <a:defRPr sz="2000" b="0" i="0" u="none" strike="noStrike" kern="1200" baseline="0">
                <a:solidFill>
                  <a:schemeClr val="tx2"/>
                </a:solidFill>
                <a:latin typeface="+mn-lt"/>
                <a:ea typeface="+mn-ea"/>
                <a:cs typeface="+mn-cs"/>
              </a:defRPr>
            </a:pPr>
            <a:endParaRPr lang="en-US"/>
          </a:p>
        </c:txPr>
      </c:dTable>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2000">
          <a:solidFill>
            <a:schemeClr val="tx2"/>
          </a:solidFill>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9119213568436821"/>
          <c:y val="3.8192739689339249E-2"/>
          <c:w val="0.79745269491382464"/>
          <c:h val="0.6196189477313031"/>
        </c:manualLayout>
      </c:layout>
      <c:lineChart>
        <c:grouping val="standard"/>
        <c:varyColors val="0"/>
        <c:ser>
          <c:idx val="0"/>
          <c:order val="0"/>
          <c:tx>
            <c:strRef>
              <c:f>Sheet1!$B$1</c:f>
              <c:strCache>
                <c:ptCount val="1"/>
                <c:pt idx="0">
                  <c:v>Data</c:v>
                </c:pt>
              </c:strCache>
            </c:strRef>
          </c:tx>
          <c:spPr>
            <a:ln w="28575" cap="rnd">
              <a:solidFill>
                <a:schemeClr val="accent1"/>
              </a:solidFill>
              <a:round/>
            </a:ln>
            <a:effectLst/>
          </c:spPr>
          <c:marker>
            <c:symbol val="circle"/>
            <c:size val="5"/>
            <c:spPr>
              <a:solidFill>
                <a:schemeClr val="accent1"/>
              </a:solidFill>
              <a:ln w="9525">
                <a:solidFill>
                  <a:schemeClr val="accent1"/>
                </a:solidFill>
              </a:ln>
              <a:effectLst/>
            </c:spPr>
          </c:marker>
          <c:cat>
            <c:strRef>
              <c:f>Sheet1!$A$2:$A$9</c:f>
              <c:strCache>
                <c:ptCount val="8"/>
                <c:pt idx="0">
                  <c:v>FFY 2018</c:v>
                </c:pt>
                <c:pt idx="1">
                  <c:v>FFY 2019</c:v>
                </c:pt>
                <c:pt idx="2">
                  <c:v>FFY 2020</c:v>
                </c:pt>
                <c:pt idx="3">
                  <c:v>FFY 2021</c:v>
                </c:pt>
                <c:pt idx="4">
                  <c:v>FFY 2022</c:v>
                </c:pt>
                <c:pt idx="5">
                  <c:v>FFY 2023</c:v>
                </c:pt>
                <c:pt idx="6">
                  <c:v>FFY 2024</c:v>
                </c:pt>
                <c:pt idx="7">
                  <c:v>FFY 2025</c:v>
                </c:pt>
              </c:strCache>
            </c:strRef>
          </c:cat>
          <c:val>
            <c:numRef>
              <c:f>Sheet1!$B$2:$B$9</c:f>
              <c:numCache>
                <c:formatCode>0.00%</c:formatCode>
                <c:ptCount val="8"/>
                <c:pt idx="0">
                  <c:v>0.443</c:v>
                </c:pt>
                <c:pt idx="1">
                  <c:v>0.41189999999999999</c:v>
                </c:pt>
                <c:pt idx="2">
                  <c:v>0.39900000000000002</c:v>
                </c:pt>
              </c:numCache>
            </c:numRef>
          </c:val>
          <c:smooth val="0"/>
          <c:extLst>
            <c:ext xmlns:c16="http://schemas.microsoft.com/office/drawing/2014/chart" uri="{C3380CC4-5D6E-409C-BE32-E72D297353CC}">
              <c16:uniqueId val="{00000000-9258-4D99-9D73-2AFA8CA802AA}"/>
            </c:ext>
          </c:extLst>
        </c:ser>
        <c:ser>
          <c:idx val="1"/>
          <c:order val="1"/>
          <c:tx>
            <c:strRef>
              <c:f>Sheet1!$C$1</c:f>
              <c:strCache>
                <c:ptCount val="1"/>
                <c:pt idx="0">
                  <c:v>Target</c:v>
                </c:pt>
              </c:strCache>
            </c:strRef>
          </c:tx>
          <c:spPr>
            <a:ln w="28575" cap="rnd">
              <a:solidFill>
                <a:schemeClr val="accent3"/>
              </a:solidFill>
              <a:round/>
            </a:ln>
            <a:effectLst/>
          </c:spPr>
          <c:marker>
            <c:symbol val="circle"/>
            <c:size val="5"/>
            <c:spPr>
              <a:solidFill>
                <a:schemeClr val="accent3"/>
              </a:solidFill>
              <a:ln w="9525">
                <a:solidFill>
                  <a:schemeClr val="accent3"/>
                </a:solidFill>
              </a:ln>
              <a:effectLst/>
            </c:spPr>
          </c:marker>
          <c:cat>
            <c:strRef>
              <c:f>Sheet1!$A$2:$A$9</c:f>
              <c:strCache>
                <c:ptCount val="8"/>
                <c:pt idx="0">
                  <c:v>FFY 2018</c:v>
                </c:pt>
                <c:pt idx="1">
                  <c:v>FFY 2019</c:v>
                </c:pt>
                <c:pt idx="2">
                  <c:v>FFY 2020</c:v>
                </c:pt>
                <c:pt idx="3">
                  <c:v>FFY 2021</c:v>
                </c:pt>
                <c:pt idx="4">
                  <c:v>FFY 2022</c:v>
                </c:pt>
                <c:pt idx="5">
                  <c:v>FFY 2023</c:v>
                </c:pt>
                <c:pt idx="6">
                  <c:v>FFY 2024</c:v>
                </c:pt>
                <c:pt idx="7">
                  <c:v>FFY 2025</c:v>
                </c:pt>
              </c:strCache>
            </c:strRef>
          </c:cat>
          <c:val>
            <c:numRef>
              <c:f>Sheet1!$C$2:$C$9</c:f>
              <c:numCache>
                <c:formatCode>0.00%</c:formatCode>
                <c:ptCount val="8"/>
                <c:pt idx="0">
                  <c:v>0.47</c:v>
                </c:pt>
                <c:pt idx="1">
                  <c:v>0.47</c:v>
                </c:pt>
                <c:pt idx="2">
                  <c:v>0.39500000000000002</c:v>
                </c:pt>
                <c:pt idx="3">
                  <c:v>0.4</c:v>
                </c:pt>
                <c:pt idx="4">
                  <c:v>0.4</c:v>
                </c:pt>
                <c:pt idx="5">
                  <c:v>0.40500000000000003</c:v>
                </c:pt>
                <c:pt idx="6">
                  <c:v>0.40500000000000003</c:v>
                </c:pt>
                <c:pt idx="7">
                  <c:v>0.41</c:v>
                </c:pt>
              </c:numCache>
            </c:numRef>
          </c:val>
          <c:smooth val="0"/>
          <c:extLst>
            <c:ext xmlns:c16="http://schemas.microsoft.com/office/drawing/2014/chart" uri="{C3380CC4-5D6E-409C-BE32-E72D297353CC}">
              <c16:uniqueId val="{00000001-9258-4D99-9D73-2AFA8CA802AA}"/>
            </c:ext>
          </c:extLst>
        </c:ser>
        <c:dLbls>
          <c:showLegendKey val="0"/>
          <c:showVal val="0"/>
          <c:showCatName val="0"/>
          <c:showSerName val="0"/>
          <c:showPercent val="0"/>
          <c:showBubbleSize val="0"/>
        </c:dLbls>
        <c:marker val="1"/>
        <c:smooth val="0"/>
        <c:axId val="1687459583"/>
        <c:axId val="1661911615"/>
      </c:lineChart>
      <c:catAx>
        <c:axId val="1687459583"/>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2000" b="0" i="0" u="none" strike="noStrike" kern="1200" baseline="0">
                <a:solidFill>
                  <a:schemeClr val="tx2"/>
                </a:solidFill>
                <a:latin typeface="+mn-lt"/>
                <a:ea typeface="+mn-ea"/>
                <a:cs typeface="+mn-cs"/>
              </a:defRPr>
            </a:pPr>
            <a:endParaRPr lang="en-US"/>
          </a:p>
        </c:txPr>
        <c:crossAx val="1661911615"/>
        <c:crosses val="autoZero"/>
        <c:auto val="1"/>
        <c:lblAlgn val="ctr"/>
        <c:lblOffset val="100"/>
        <c:noMultiLvlLbl val="0"/>
      </c:catAx>
      <c:valAx>
        <c:axId val="1661911615"/>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2000" b="0" i="0" u="none" strike="noStrike" kern="1200" baseline="0">
                    <a:solidFill>
                      <a:schemeClr val="tx2"/>
                    </a:solidFill>
                    <a:latin typeface="+mn-lt"/>
                    <a:ea typeface="+mn-ea"/>
                    <a:cs typeface="+mn-cs"/>
                  </a:defRPr>
                </a:pPr>
                <a:r>
                  <a:rPr lang="en-US" sz="2000" b="1" i="0" baseline="0" dirty="0">
                    <a:effectLst/>
                  </a:rPr>
                  <a:t>% Peer-level in Skills and Knowledge</a:t>
                </a:r>
                <a:endParaRPr lang="en-US" sz="2000" dirty="0">
                  <a:effectLst/>
                </a:endParaRPr>
              </a:p>
            </c:rich>
          </c:tx>
          <c:layout>
            <c:manualLayout>
              <c:xMode val="edge"/>
              <c:yMode val="edge"/>
              <c:x val="2.9548563611491108E-2"/>
              <c:y val="5.8945771504026946E-2"/>
            </c:manualLayout>
          </c:layout>
          <c:overlay val="0"/>
          <c:spPr>
            <a:noFill/>
            <a:ln>
              <a:noFill/>
            </a:ln>
            <a:effectLst/>
          </c:spPr>
          <c:txPr>
            <a:bodyPr rot="-5400000" spcFirstLastPara="1" vertOverflow="ellipsis" vert="horz" wrap="square" anchor="ctr" anchorCtr="1"/>
            <a:lstStyle/>
            <a:p>
              <a:pPr>
                <a:defRPr sz="2000" b="0" i="0" u="none" strike="noStrike" kern="1200" baseline="0">
                  <a:solidFill>
                    <a:schemeClr val="tx2"/>
                  </a:solidFill>
                  <a:latin typeface="+mn-lt"/>
                  <a:ea typeface="+mn-ea"/>
                  <a:cs typeface="+mn-cs"/>
                </a:defRPr>
              </a:pPr>
              <a:endParaRPr lang="en-US"/>
            </a:p>
          </c:txPr>
        </c:title>
        <c:numFmt formatCode="0.0%" sourceLinked="0"/>
        <c:majorTickMark val="none"/>
        <c:minorTickMark val="none"/>
        <c:tickLblPos val="nextTo"/>
        <c:spPr>
          <a:noFill/>
          <a:ln>
            <a:noFill/>
          </a:ln>
          <a:effectLst/>
        </c:spPr>
        <c:txPr>
          <a:bodyPr rot="-60000000" spcFirstLastPara="1" vertOverflow="ellipsis" vert="horz" wrap="square" anchor="ctr" anchorCtr="1"/>
          <a:lstStyle/>
          <a:p>
            <a:pPr>
              <a:defRPr sz="2000" b="0" i="0" u="none" strike="noStrike" kern="1200" baseline="0">
                <a:solidFill>
                  <a:schemeClr val="tx2"/>
                </a:solidFill>
                <a:latin typeface="+mn-lt"/>
                <a:ea typeface="+mn-ea"/>
                <a:cs typeface="+mn-cs"/>
              </a:defRPr>
            </a:pPr>
            <a:endParaRPr lang="en-US"/>
          </a:p>
        </c:txPr>
        <c:crossAx val="1687459583"/>
        <c:crosses val="autoZero"/>
        <c:crossBetween val="between"/>
        <c:majorUnit val="5.000000000000001E-2"/>
      </c:valAx>
      <c:dTable>
        <c:showHorzBorder val="1"/>
        <c:showVertBorder val="1"/>
        <c:showOutline val="1"/>
        <c:showKeys val="1"/>
        <c:spPr>
          <a:noFill/>
          <a:ln w="9525" cap="flat" cmpd="sng" algn="ctr">
            <a:solidFill>
              <a:schemeClr val="tx1">
                <a:lumMod val="15000"/>
                <a:lumOff val="85000"/>
              </a:schemeClr>
            </a:solidFill>
            <a:round/>
          </a:ln>
          <a:effectLst/>
        </c:spPr>
        <c:txPr>
          <a:bodyPr rot="0" spcFirstLastPara="1" vertOverflow="ellipsis" vert="horz" wrap="square" anchor="ctr" anchorCtr="1"/>
          <a:lstStyle/>
          <a:p>
            <a:pPr rtl="0">
              <a:defRPr sz="2000" b="0" i="0" u="none" strike="noStrike" kern="1200" baseline="0">
                <a:solidFill>
                  <a:schemeClr val="tx2"/>
                </a:solidFill>
                <a:latin typeface="+mn-lt"/>
                <a:ea typeface="+mn-ea"/>
                <a:cs typeface="+mn-cs"/>
              </a:defRPr>
            </a:pPr>
            <a:endParaRPr lang="en-US"/>
          </a:p>
        </c:txPr>
      </c:dTable>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2000">
          <a:solidFill>
            <a:schemeClr val="tx2"/>
          </a:solidFill>
        </a:defRPr>
      </a:pPr>
      <a:endParaRPr lang="en-US"/>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6913566789103485"/>
          <c:y val="3.2608590736918165E-2"/>
          <c:w val="0.81663724592565468"/>
          <c:h val="0.70850919877977758"/>
        </c:manualLayout>
      </c:layout>
      <c:lineChart>
        <c:grouping val="standard"/>
        <c:varyColors val="0"/>
        <c:ser>
          <c:idx val="0"/>
          <c:order val="0"/>
          <c:tx>
            <c:strRef>
              <c:f>Sheet1!$B$1</c:f>
              <c:strCache>
                <c:ptCount val="1"/>
                <c:pt idx="0">
                  <c:v>Data</c:v>
                </c:pt>
              </c:strCache>
            </c:strRef>
          </c:tx>
          <c:spPr>
            <a:ln w="28575" cap="rnd">
              <a:solidFill>
                <a:schemeClr val="accent1"/>
              </a:solidFill>
              <a:round/>
            </a:ln>
            <a:effectLst/>
          </c:spPr>
          <c:marker>
            <c:symbol val="circle"/>
            <c:size val="5"/>
            <c:spPr>
              <a:solidFill>
                <a:schemeClr val="accent1"/>
              </a:solidFill>
              <a:ln w="9525">
                <a:solidFill>
                  <a:schemeClr val="accent1"/>
                </a:solidFill>
              </a:ln>
              <a:effectLst/>
            </c:spPr>
          </c:marker>
          <c:cat>
            <c:strRef>
              <c:f>Sheet1!$A$2:$A$9</c:f>
              <c:strCache>
                <c:ptCount val="8"/>
                <c:pt idx="0">
                  <c:v>FFY 2018</c:v>
                </c:pt>
                <c:pt idx="1">
                  <c:v>FFY 2019</c:v>
                </c:pt>
                <c:pt idx="2">
                  <c:v>FFY 2020</c:v>
                </c:pt>
                <c:pt idx="3">
                  <c:v>FFY 2021</c:v>
                </c:pt>
                <c:pt idx="4">
                  <c:v>FFY 2022</c:v>
                </c:pt>
                <c:pt idx="5">
                  <c:v>FFY 2023</c:v>
                </c:pt>
                <c:pt idx="6">
                  <c:v>FFY 2024</c:v>
                </c:pt>
                <c:pt idx="7">
                  <c:v>FFY 2025</c:v>
                </c:pt>
              </c:strCache>
            </c:strRef>
          </c:cat>
          <c:val>
            <c:numRef>
              <c:f>Sheet1!$B$2:$B$9</c:f>
              <c:numCache>
                <c:formatCode>0.00%</c:formatCode>
                <c:ptCount val="8"/>
                <c:pt idx="0">
                  <c:v>0.86899999999999999</c:v>
                </c:pt>
                <c:pt idx="1">
                  <c:v>0.87680000000000002</c:v>
                </c:pt>
                <c:pt idx="2">
                  <c:v>0.86</c:v>
                </c:pt>
              </c:numCache>
            </c:numRef>
          </c:val>
          <c:smooth val="0"/>
          <c:extLst>
            <c:ext xmlns:c16="http://schemas.microsoft.com/office/drawing/2014/chart" uri="{C3380CC4-5D6E-409C-BE32-E72D297353CC}">
              <c16:uniqueId val="{00000000-9258-4D99-9D73-2AFA8CA802AA}"/>
            </c:ext>
          </c:extLst>
        </c:ser>
        <c:ser>
          <c:idx val="1"/>
          <c:order val="1"/>
          <c:tx>
            <c:strRef>
              <c:f>Sheet1!$C$1</c:f>
              <c:strCache>
                <c:ptCount val="1"/>
                <c:pt idx="0">
                  <c:v>Target</c:v>
                </c:pt>
              </c:strCache>
            </c:strRef>
          </c:tx>
          <c:spPr>
            <a:ln w="28575" cap="rnd">
              <a:solidFill>
                <a:schemeClr val="accent3"/>
              </a:solidFill>
              <a:round/>
            </a:ln>
            <a:effectLst/>
          </c:spPr>
          <c:marker>
            <c:symbol val="circle"/>
            <c:size val="5"/>
            <c:spPr>
              <a:solidFill>
                <a:schemeClr val="accent3"/>
              </a:solidFill>
              <a:ln w="9525">
                <a:solidFill>
                  <a:schemeClr val="accent3"/>
                </a:solidFill>
              </a:ln>
              <a:effectLst/>
            </c:spPr>
          </c:marker>
          <c:cat>
            <c:strRef>
              <c:f>Sheet1!$A$2:$A$9</c:f>
              <c:strCache>
                <c:ptCount val="8"/>
                <c:pt idx="0">
                  <c:v>FFY 2018</c:v>
                </c:pt>
                <c:pt idx="1">
                  <c:v>FFY 2019</c:v>
                </c:pt>
                <c:pt idx="2">
                  <c:v>FFY 2020</c:v>
                </c:pt>
                <c:pt idx="3">
                  <c:v>FFY 2021</c:v>
                </c:pt>
                <c:pt idx="4">
                  <c:v>FFY 2022</c:v>
                </c:pt>
                <c:pt idx="5">
                  <c:v>FFY 2023</c:v>
                </c:pt>
                <c:pt idx="6">
                  <c:v>FFY 2024</c:v>
                </c:pt>
                <c:pt idx="7">
                  <c:v>FFY 2025</c:v>
                </c:pt>
              </c:strCache>
            </c:strRef>
          </c:cat>
          <c:val>
            <c:numRef>
              <c:f>Sheet1!$C$2:$C$9</c:f>
              <c:numCache>
                <c:formatCode>0.00%</c:formatCode>
                <c:ptCount val="8"/>
                <c:pt idx="0">
                  <c:v>0.85</c:v>
                </c:pt>
                <c:pt idx="1">
                  <c:v>0.85</c:v>
                </c:pt>
                <c:pt idx="2">
                  <c:v>0.85</c:v>
                </c:pt>
                <c:pt idx="3">
                  <c:v>0.85499999999999998</c:v>
                </c:pt>
                <c:pt idx="4">
                  <c:v>0.85499999999999998</c:v>
                </c:pt>
                <c:pt idx="5">
                  <c:v>0.86</c:v>
                </c:pt>
                <c:pt idx="6">
                  <c:v>0.86</c:v>
                </c:pt>
                <c:pt idx="7">
                  <c:v>0.86</c:v>
                </c:pt>
              </c:numCache>
            </c:numRef>
          </c:val>
          <c:smooth val="0"/>
          <c:extLst>
            <c:ext xmlns:c16="http://schemas.microsoft.com/office/drawing/2014/chart" uri="{C3380CC4-5D6E-409C-BE32-E72D297353CC}">
              <c16:uniqueId val="{00000001-9258-4D99-9D73-2AFA8CA802AA}"/>
            </c:ext>
          </c:extLst>
        </c:ser>
        <c:dLbls>
          <c:showLegendKey val="0"/>
          <c:showVal val="0"/>
          <c:showCatName val="0"/>
          <c:showSerName val="0"/>
          <c:showPercent val="0"/>
          <c:showBubbleSize val="0"/>
        </c:dLbls>
        <c:marker val="1"/>
        <c:smooth val="0"/>
        <c:axId val="1687459583"/>
        <c:axId val="1661911615"/>
      </c:lineChart>
      <c:catAx>
        <c:axId val="1687459583"/>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2000" b="0" i="0" u="none" strike="noStrike" kern="1200" baseline="0">
                <a:solidFill>
                  <a:schemeClr val="tx2"/>
                </a:solidFill>
                <a:latin typeface="+mn-lt"/>
                <a:ea typeface="+mn-ea"/>
                <a:cs typeface="+mn-cs"/>
              </a:defRPr>
            </a:pPr>
            <a:endParaRPr lang="en-US"/>
          </a:p>
        </c:txPr>
        <c:crossAx val="1661911615"/>
        <c:crosses val="autoZero"/>
        <c:auto val="1"/>
        <c:lblAlgn val="ctr"/>
        <c:lblOffset val="100"/>
        <c:noMultiLvlLbl val="0"/>
      </c:catAx>
      <c:valAx>
        <c:axId val="1661911615"/>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2000" b="1" i="0" u="none" strike="noStrike" kern="1200" baseline="0">
                    <a:solidFill>
                      <a:schemeClr val="tx2"/>
                    </a:solidFill>
                    <a:latin typeface="+mn-lt"/>
                    <a:ea typeface="+mn-ea"/>
                    <a:cs typeface="+mn-cs"/>
                  </a:defRPr>
                </a:pPr>
                <a:r>
                  <a:rPr lang="en-US" sz="2000" b="1" dirty="0"/>
                  <a:t>% with Growth in</a:t>
                </a:r>
                <a:r>
                  <a:rPr lang="en-US" sz="2000" b="1" baseline="0" dirty="0"/>
                  <a:t> Behaviors</a:t>
                </a:r>
                <a:endParaRPr lang="en-US" sz="2000" b="1" dirty="0"/>
              </a:p>
            </c:rich>
          </c:tx>
          <c:layout>
            <c:manualLayout>
              <c:xMode val="edge"/>
              <c:yMode val="edge"/>
              <c:x val="1.4019151846785226E-2"/>
              <c:y val="3.8406027272068696E-2"/>
            </c:manualLayout>
          </c:layout>
          <c:overlay val="0"/>
          <c:spPr>
            <a:noFill/>
            <a:ln>
              <a:noFill/>
            </a:ln>
            <a:effectLst/>
          </c:spPr>
          <c:txPr>
            <a:bodyPr rot="-5400000" spcFirstLastPara="1" vertOverflow="ellipsis" vert="horz" wrap="square" anchor="ctr" anchorCtr="1"/>
            <a:lstStyle/>
            <a:p>
              <a:pPr>
                <a:defRPr sz="2000" b="1" i="0" u="none" strike="noStrike" kern="1200" baseline="0">
                  <a:solidFill>
                    <a:schemeClr val="tx2"/>
                  </a:solidFill>
                  <a:latin typeface="+mn-lt"/>
                  <a:ea typeface="+mn-ea"/>
                  <a:cs typeface="+mn-cs"/>
                </a:defRPr>
              </a:pPr>
              <a:endParaRPr lang="en-US"/>
            </a:p>
          </c:txPr>
        </c:title>
        <c:numFmt formatCode="0.0%" sourceLinked="0"/>
        <c:majorTickMark val="none"/>
        <c:minorTickMark val="none"/>
        <c:tickLblPos val="nextTo"/>
        <c:spPr>
          <a:noFill/>
          <a:ln>
            <a:noFill/>
          </a:ln>
          <a:effectLst/>
        </c:spPr>
        <c:txPr>
          <a:bodyPr rot="-60000000" spcFirstLastPara="1" vertOverflow="ellipsis" vert="horz" wrap="square" anchor="ctr" anchorCtr="1"/>
          <a:lstStyle/>
          <a:p>
            <a:pPr>
              <a:defRPr sz="2000" b="0" i="0" u="none" strike="noStrike" kern="1200" baseline="0">
                <a:solidFill>
                  <a:schemeClr val="tx2"/>
                </a:solidFill>
                <a:latin typeface="+mn-lt"/>
                <a:ea typeface="+mn-ea"/>
                <a:cs typeface="+mn-cs"/>
              </a:defRPr>
            </a:pPr>
            <a:endParaRPr lang="en-US"/>
          </a:p>
        </c:txPr>
        <c:crossAx val="1687459583"/>
        <c:crossesAt val="1"/>
        <c:crossBetween val="between"/>
        <c:majorUnit val="5.000000000000001E-2"/>
      </c:valAx>
      <c:dTable>
        <c:showHorzBorder val="1"/>
        <c:showVertBorder val="1"/>
        <c:showOutline val="1"/>
        <c:showKeys val="1"/>
        <c:spPr>
          <a:noFill/>
          <a:ln w="9525" cap="flat" cmpd="sng" algn="ctr">
            <a:solidFill>
              <a:schemeClr val="tx1">
                <a:lumMod val="15000"/>
                <a:lumOff val="85000"/>
              </a:schemeClr>
            </a:solidFill>
            <a:round/>
          </a:ln>
          <a:effectLst/>
        </c:spPr>
        <c:txPr>
          <a:bodyPr rot="0" spcFirstLastPara="1" vertOverflow="ellipsis" vert="horz" wrap="square" anchor="ctr" anchorCtr="1"/>
          <a:lstStyle/>
          <a:p>
            <a:pPr rtl="0">
              <a:defRPr sz="2000" b="0" i="0" u="none" strike="noStrike" kern="1200" baseline="0">
                <a:solidFill>
                  <a:schemeClr val="tx2"/>
                </a:solidFill>
                <a:latin typeface="+mn-lt"/>
                <a:ea typeface="+mn-ea"/>
                <a:cs typeface="+mn-cs"/>
              </a:defRPr>
            </a:pPr>
            <a:endParaRPr lang="en-US"/>
          </a:p>
        </c:txPr>
      </c:dTable>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2000">
          <a:solidFill>
            <a:schemeClr val="tx2"/>
          </a:solidFill>
        </a:defRPr>
      </a:pPr>
      <a:endParaRPr lang="en-US"/>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9119213568436821"/>
          <c:y val="3.8192739689339249E-2"/>
          <c:w val="0.79745269491382464"/>
          <c:h val="0.63198666429050698"/>
        </c:manualLayout>
      </c:layout>
      <c:lineChart>
        <c:grouping val="standard"/>
        <c:varyColors val="0"/>
        <c:ser>
          <c:idx val="0"/>
          <c:order val="0"/>
          <c:tx>
            <c:strRef>
              <c:f>Sheet1!$B$1</c:f>
              <c:strCache>
                <c:ptCount val="1"/>
                <c:pt idx="0">
                  <c:v>Data</c:v>
                </c:pt>
              </c:strCache>
            </c:strRef>
          </c:tx>
          <c:spPr>
            <a:ln w="28575" cap="rnd">
              <a:solidFill>
                <a:schemeClr val="accent1"/>
              </a:solidFill>
              <a:round/>
            </a:ln>
            <a:effectLst/>
          </c:spPr>
          <c:marker>
            <c:symbol val="circle"/>
            <c:size val="5"/>
            <c:spPr>
              <a:solidFill>
                <a:schemeClr val="accent1"/>
              </a:solidFill>
              <a:ln w="9525">
                <a:solidFill>
                  <a:schemeClr val="accent1"/>
                </a:solidFill>
              </a:ln>
              <a:effectLst/>
            </c:spPr>
          </c:marker>
          <c:cat>
            <c:strRef>
              <c:f>Sheet1!$A$2:$A$9</c:f>
              <c:strCache>
                <c:ptCount val="8"/>
                <c:pt idx="0">
                  <c:v>FFY 2018</c:v>
                </c:pt>
                <c:pt idx="1">
                  <c:v>FFY 2019</c:v>
                </c:pt>
                <c:pt idx="2">
                  <c:v>FFY 2020</c:v>
                </c:pt>
                <c:pt idx="3">
                  <c:v>FFY 2021</c:v>
                </c:pt>
                <c:pt idx="4">
                  <c:v>FFY 2022</c:v>
                </c:pt>
                <c:pt idx="5">
                  <c:v>FFY 2023</c:v>
                </c:pt>
                <c:pt idx="6">
                  <c:v>FFY 2024</c:v>
                </c:pt>
                <c:pt idx="7">
                  <c:v>FFY 2025</c:v>
                </c:pt>
              </c:strCache>
            </c:strRef>
          </c:cat>
          <c:val>
            <c:numRef>
              <c:f>Sheet1!$B$2:$B$9</c:f>
              <c:numCache>
                <c:formatCode>0.00%</c:formatCode>
                <c:ptCount val="8"/>
                <c:pt idx="0">
                  <c:v>0.48370000000000002</c:v>
                </c:pt>
                <c:pt idx="1">
                  <c:v>0.4723</c:v>
                </c:pt>
                <c:pt idx="2">
                  <c:v>0.437</c:v>
                </c:pt>
              </c:numCache>
            </c:numRef>
          </c:val>
          <c:smooth val="0"/>
          <c:extLst>
            <c:ext xmlns:c16="http://schemas.microsoft.com/office/drawing/2014/chart" uri="{C3380CC4-5D6E-409C-BE32-E72D297353CC}">
              <c16:uniqueId val="{00000000-9258-4D99-9D73-2AFA8CA802AA}"/>
            </c:ext>
          </c:extLst>
        </c:ser>
        <c:ser>
          <c:idx val="1"/>
          <c:order val="1"/>
          <c:tx>
            <c:strRef>
              <c:f>Sheet1!$C$1</c:f>
              <c:strCache>
                <c:ptCount val="1"/>
                <c:pt idx="0">
                  <c:v>Target</c:v>
                </c:pt>
              </c:strCache>
            </c:strRef>
          </c:tx>
          <c:spPr>
            <a:ln w="28575" cap="rnd">
              <a:solidFill>
                <a:schemeClr val="accent3"/>
              </a:solidFill>
              <a:round/>
            </a:ln>
            <a:effectLst/>
          </c:spPr>
          <c:marker>
            <c:symbol val="circle"/>
            <c:size val="5"/>
            <c:spPr>
              <a:solidFill>
                <a:schemeClr val="accent3"/>
              </a:solidFill>
              <a:ln w="9525">
                <a:solidFill>
                  <a:schemeClr val="accent3"/>
                </a:solidFill>
              </a:ln>
              <a:effectLst/>
            </c:spPr>
          </c:marker>
          <c:cat>
            <c:strRef>
              <c:f>Sheet1!$A$2:$A$9</c:f>
              <c:strCache>
                <c:ptCount val="8"/>
                <c:pt idx="0">
                  <c:v>FFY 2018</c:v>
                </c:pt>
                <c:pt idx="1">
                  <c:v>FFY 2019</c:v>
                </c:pt>
                <c:pt idx="2">
                  <c:v>FFY 2020</c:v>
                </c:pt>
                <c:pt idx="3">
                  <c:v>FFY 2021</c:v>
                </c:pt>
                <c:pt idx="4">
                  <c:v>FFY 2022</c:v>
                </c:pt>
                <c:pt idx="5">
                  <c:v>FFY 2023</c:v>
                </c:pt>
                <c:pt idx="6">
                  <c:v>FFY 2024</c:v>
                </c:pt>
                <c:pt idx="7">
                  <c:v>FFY 2025</c:v>
                </c:pt>
              </c:strCache>
            </c:strRef>
          </c:cat>
          <c:val>
            <c:numRef>
              <c:f>Sheet1!$C$2:$C$9</c:f>
              <c:numCache>
                <c:formatCode>0.00%</c:formatCode>
                <c:ptCount val="8"/>
                <c:pt idx="0">
                  <c:v>0.48</c:v>
                </c:pt>
                <c:pt idx="1">
                  <c:v>0.48</c:v>
                </c:pt>
                <c:pt idx="2">
                  <c:v>0.435</c:v>
                </c:pt>
                <c:pt idx="3">
                  <c:v>0.435</c:v>
                </c:pt>
                <c:pt idx="4">
                  <c:v>0.44</c:v>
                </c:pt>
                <c:pt idx="5">
                  <c:v>0.44</c:v>
                </c:pt>
                <c:pt idx="6">
                  <c:v>0.44500000000000001</c:v>
                </c:pt>
                <c:pt idx="7">
                  <c:v>0.44500000000000001</c:v>
                </c:pt>
              </c:numCache>
            </c:numRef>
          </c:val>
          <c:smooth val="0"/>
          <c:extLst>
            <c:ext xmlns:c16="http://schemas.microsoft.com/office/drawing/2014/chart" uri="{C3380CC4-5D6E-409C-BE32-E72D297353CC}">
              <c16:uniqueId val="{00000001-9258-4D99-9D73-2AFA8CA802AA}"/>
            </c:ext>
          </c:extLst>
        </c:ser>
        <c:dLbls>
          <c:showLegendKey val="0"/>
          <c:showVal val="0"/>
          <c:showCatName val="0"/>
          <c:showSerName val="0"/>
          <c:showPercent val="0"/>
          <c:showBubbleSize val="0"/>
        </c:dLbls>
        <c:marker val="1"/>
        <c:smooth val="0"/>
        <c:axId val="1687459583"/>
        <c:axId val="1661911615"/>
      </c:lineChart>
      <c:catAx>
        <c:axId val="1687459583"/>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2000" b="0" i="0" u="none" strike="noStrike" kern="1200" baseline="0">
                <a:solidFill>
                  <a:schemeClr val="tx2"/>
                </a:solidFill>
                <a:latin typeface="+mn-lt"/>
                <a:ea typeface="+mn-ea"/>
                <a:cs typeface="+mn-cs"/>
              </a:defRPr>
            </a:pPr>
            <a:endParaRPr lang="en-US"/>
          </a:p>
        </c:txPr>
        <c:crossAx val="1661911615"/>
        <c:crosses val="autoZero"/>
        <c:auto val="1"/>
        <c:lblAlgn val="ctr"/>
        <c:lblOffset val="100"/>
        <c:noMultiLvlLbl val="0"/>
      </c:catAx>
      <c:valAx>
        <c:axId val="1661911615"/>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2000" b="0" i="0" u="none" strike="noStrike" kern="1200" baseline="0">
                    <a:solidFill>
                      <a:schemeClr val="tx2"/>
                    </a:solidFill>
                    <a:latin typeface="+mn-lt"/>
                    <a:ea typeface="+mn-ea"/>
                    <a:cs typeface="+mn-cs"/>
                  </a:defRPr>
                </a:pPr>
                <a:r>
                  <a:rPr lang="en-US" sz="2000" b="1" i="0" baseline="0" dirty="0">
                    <a:effectLst/>
                  </a:rPr>
                  <a:t>% Peer-level in Behaviors</a:t>
                </a:r>
                <a:endParaRPr lang="en-US" sz="2000" dirty="0">
                  <a:effectLst/>
                </a:endParaRPr>
              </a:p>
            </c:rich>
          </c:tx>
          <c:layout>
            <c:manualLayout>
              <c:xMode val="edge"/>
              <c:yMode val="edge"/>
              <c:x val="2.9548563611491108E-2"/>
              <c:y val="5.8945771504026946E-2"/>
            </c:manualLayout>
          </c:layout>
          <c:overlay val="0"/>
          <c:spPr>
            <a:noFill/>
            <a:ln>
              <a:noFill/>
            </a:ln>
            <a:effectLst/>
          </c:spPr>
          <c:txPr>
            <a:bodyPr rot="-5400000" spcFirstLastPara="1" vertOverflow="ellipsis" vert="horz" wrap="square" anchor="ctr" anchorCtr="1"/>
            <a:lstStyle/>
            <a:p>
              <a:pPr>
                <a:defRPr sz="2000" b="0" i="0" u="none" strike="noStrike" kern="1200" baseline="0">
                  <a:solidFill>
                    <a:schemeClr val="tx2"/>
                  </a:solidFill>
                  <a:latin typeface="+mn-lt"/>
                  <a:ea typeface="+mn-ea"/>
                  <a:cs typeface="+mn-cs"/>
                </a:defRPr>
              </a:pPr>
              <a:endParaRPr lang="en-US"/>
            </a:p>
          </c:txPr>
        </c:title>
        <c:numFmt formatCode="0.0%" sourceLinked="0"/>
        <c:majorTickMark val="none"/>
        <c:minorTickMark val="none"/>
        <c:tickLblPos val="nextTo"/>
        <c:spPr>
          <a:noFill/>
          <a:ln>
            <a:noFill/>
          </a:ln>
          <a:effectLst/>
        </c:spPr>
        <c:txPr>
          <a:bodyPr rot="-60000000" spcFirstLastPara="1" vertOverflow="ellipsis" vert="horz" wrap="square" anchor="ctr" anchorCtr="1"/>
          <a:lstStyle/>
          <a:p>
            <a:pPr>
              <a:defRPr sz="2000" b="0" i="0" u="none" strike="noStrike" kern="1200" baseline="0">
                <a:solidFill>
                  <a:schemeClr val="tx2"/>
                </a:solidFill>
                <a:latin typeface="+mn-lt"/>
                <a:ea typeface="+mn-ea"/>
                <a:cs typeface="+mn-cs"/>
              </a:defRPr>
            </a:pPr>
            <a:endParaRPr lang="en-US"/>
          </a:p>
        </c:txPr>
        <c:crossAx val="1687459583"/>
        <c:crosses val="autoZero"/>
        <c:crossBetween val="between"/>
        <c:majorUnit val="5.000000000000001E-2"/>
      </c:valAx>
      <c:dTable>
        <c:showHorzBorder val="1"/>
        <c:showVertBorder val="1"/>
        <c:showOutline val="1"/>
        <c:showKeys val="1"/>
        <c:spPr>
          <a:noFill/>
          <a:ln w="9525" cap="flat" cmpd="sng" algn="ctr">
            <a:solidFill>
              <a:schemeClr val="tx1">
                <a:lumMod val="15000"/>
                <a:lumOff val="85000"/>
              </a:schemeClr>
            </a:solidFill>
            <a:round/>
          </a:ln>
          <a:effectLst/>
        </c:spPr>
        <c:txPr>
          <a:bodyPr rot="0" spcFirstLastPara="1" vertOverflow="ellipsis" vert="horz" wrap="square" anchor="ctr" anchorCtr="1"/>
          <a:lstStyle/>
          <a:p>
            <a:pPr rtl="0">
              <a:defRPr sz="2000" b="0" i="0" u="none" strike="noStrike" kern="1200" baseline="0">
                <a:solidFill>
                  <a:schemeClr val="tx2"/>
                </a:solidFill>
                <a:latin typeface="+mn-lt"/>
                <a:ea typeface="+mn-ea"/>
                <a:cs typeface="+mn-cs"/>
              </a:defRPr>
            </a:pPr>
            <a:endParaRPr lang="en-US"/>
          </a:p>
        </c:txPr>
      </c:dTable>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2000">
          <a:solidFill>
            <a:schemeClr val="tx2"/>
          </a:solidFill>
        </a:defRPr>
      </a:pPr>
      <a:endParaRPr lang="en-US"/>
    </a:p>
  </c:txPr>
  <c:externalData r:id="rId3">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1129454850975365"/>
          <c:y val="3.6249769611094336E-2"/>
          <c:w val="0.77666714779667589"/>
          <c:h val="0.57553538704646701"/>
        </c:manualLayout>
      </c:layout>
      <c:lineChart>
        <c:grouping val="standard"/>
        <c:varyColors val="0"/>
        <c:ser>
          <c:idx val="0"/>
          <c:order val="0"/>
          <c:tx>
            <c:strRef>
              <c:f>Sheet1!$B$1</c:f>
              <c:strCache>
                <c:ptCount val="1"/>
                <c:pt idx="0">
                  <c:v>Reported</c:v>
                </c:pt>
              </c:strCache>
            </c:strRef>
          </c:tx>
          <c:spPr>
            <a:ln w="28575" cap="rnd">
              <a:solidFill>
                <a:schemeClr val="accent1"/>
              </a:solidFill>
              <a:round/>
            </a:ln>
            <a:effectLst/>
          </c:spPr>
          <c:marker>
            <c:symbol val="circle"/>
            <c:size val="5"/>
            <c:spPr>
              <a:solidFill>
                <a:schemeClr val="accent1"/>
              </a:solidFill>
              <a:ln w="9525">
                <a:solidFill>
                  <a:schemeClr val="accent1"/>
                </a:solidFill>
              </a:ln>
              <a:effectLst/>
            </c:spPr>
          </c:marker>
          <c:cat>
            <c:strRef>
              <c:f>Sheet1!$A$2:$A$9</c:f>
              <c:strCache>
                <c:ptCount val="8"/>
                <c:pt idx="0">
                  <c:v>FFY 2018 - Revised</c:v>
                </c:pt>
                <c:pt idx="1">
                  <c:v>FFY 2019 - Revised</c:v>
                </c:pt>
                <c:pt idx="2">
                  <c:v>FFY 2020</c:v>
                </c:pt>
                <c:pt idx="3">
                  <c:v>FFY 2021</c:v>
                </c:pt>
                <c:pt idx="4">
                  <c:v>FFY 2022</c:v>
                </c:pt>
                <c:pt idx="5">
                  <c:v>FFY 2023</c:v>
                </c:pt>
                <c:pt idx="6">
                  <c:v>FFY 2024</c:v>
                </c:pt>
                <c:pt idx="7">
                  <c:v>FFY 2025</c:v>
                </c:pt>
              </c:strCache>
            </c:strRef>
          </c:cat>
          <c:val>
            <c:numRef>
              <c:f>Sheet1!$B$2:$B$9</c:f>
              <c:numCache>
                <c:formatCode>0.00%</c:formatCode>
                <c:ptCount val="8"/>
                <c:pt idx="0">
                  <c:v>0.95069999999999999</c:v>
                </c:pt>
                <c:pt idx="1">
                  <c:v>0.93679999999999997</c:v>
                </c:pt>
                <c:pt idx="2">
                  <c:v>0.85750000000000004</c:v>
                </c:pt>
              </c:numCache>
            </c:numRef>
          </c:val>
          <c:smooth val="0"/>
          <c:extLst>
            <c:ext xmlns:c16="http://schemas.microsoft.com/office/drawing/2014/chart" uri="{C3380CC4-5D6E-409C-BE32-E72D297353CC}">
              <c16:uniqueId val="{00000000-54E2-46C5-9F24-A414EE9B4123}"/>
            </c:ext>
          </c:extLst>
        </c:ser>
        <c:ser>
          <c:idx val="1"/>
          <c:order val="1"/>
          <c:tx>
            <c:strRef>
              <c:f>Sheet1!$C$1</c:f>
              <c:strCache>
                <c:ptCount val="1"/>
                <c:pt idx="0">
                  <c:v>Target</c:v>
                </c:pt>
              </c:strCache>
            </c:strRef>
          </c:tx>
          <c:spPr>
            <a:ln w="28575" cap="rnd">
              <a:solidFill>
                <a:schemeClr val="accent3"/>
              </a:solidFill>
              <a:round/>
            </a:ln>
            <a:effectLst/>
          </c:spPr>
          <c:marker>
            <c:symbol val="circle"/>
            <c:size val="5"/>
            <c:spPr>
              <a:solidFill>
                <a:schemeClr val="accent3"/>
              </a:solidFill>
              <a:ln w="9525">
                <a:solidFill>
                  <a:schemeClr val="accent3"/>
                </a:solidFill>
              </a:ln>
              <a:effectLst/>
            </c:spPr>
          </c:marker>
          <c:cat>
            <c:strRef>
              <c:f>Sheet1!$A$2:$A$9</c:f>
              <c:strCache>
                <c:ptCount val="8"/>
                <c:pt idx="0">
                  <c:v>FFY 2018 - Revised</c:v>
                </c:pt>
                <c:pt idx="1">
                  <c:v>FFY 2019 - Revised</c:v>
                </c:pt>
                <c:pt idx="2">
                  <c:v>FFY 2020</c:v>
                </c:pt>
                <c:pt idx="3">
                  <c:v>FFY 2021</c:v>
                </c:pt>
                <c:pt idx="4">
                  <c:v>FFY 2022</c:v>
                </c:pt>
                <c:pt idx="5">
                  <c:v>FFY 2023</c:v>
                </c:pt>
                <c:pt idx="6">
                  <c:v>FFY 2024</c:v>
                </c:pt>
                <c:pt idx="7">
                  <c:v>FFY 2025</c:v>
                </c:pt>
              </c:strCache>
            </c:strRef>
          </c:cat>
          <c:val>
            <c:numRef>
              <c:f>Sheet1!$C$2:$C$9</c:f>
              <c:numCache>
                <c:formatCode>0.00%</c:formatCode>
                <c:ptCount val="8"/>
                <c:pt idx="0">
                  <c:v>0.96</c:v>
                </c:pt>
                <c:pt idx="1">
                  <c:v>0.96</c:v>
                </c:pt>
                <c:pt idx="2">
                  <c:v>0.85499999999999998</c:v>
                </c:pt>
                <c:pt idx="3">
                  <c:v>0.86</c:v>
                </c:pt>
                <c:pt idx="4">
                  <c:v>0.87</c:v>
                </c:pt>
                <c:pt idx="5">
                  <c:v>0.88</c:v>
                </c:pt>
                <c:pt idx="6">
                  <c:v>0.89</c:v>
                </c:pt>
                <c:pt idx="7">
                  <c:v>0.9</c:v>
                </c:pt>
              </c:numCache>
            </c:numRef>
          </c:val>
          <c:smooth val="0"/>
          <c:extLst>
            <c:ext xmlns:c16="http://schemas.microsoft.com/office/drawing/2014/chart" uri="{C3380CC4-5D6E-409C-BE32-E72D297353CC}">
              <c16:uniqueId val="{00000001-54E2-46C5-9F24-A414EE9B4123}"/>
            </c:ext>
          </c:extLst>
        </c:ser>
        <c:dLbls>
          <c:showLegendKey val="0"/>
          <c:showVal val="0"/>
          <c:showCatName val="0"/>
          <c:showSerName val="0"/>
          <c:showPercent val="0"/>
          <c:showBubbleSize val="0"/>
        </c:dLbls>
        <c:marker val="1"/>
        <c:smooth val="0"/>
        <c:axId val="1041228112"/>
        <c:axId val="1036021728"/>
      </c:lineChart>
      <c:catAx>
        <c:axId val="104122811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2000" b="0" i="0" u="none" strike="noStrike" kern="1200" baseline="0">
                <a:solidFill>
                  <a:schemeClr val="tx2"/>
                </a:solidFill>
                <a:latin typeface="+mn-lt"/>
                <a:ea typeface="+mn-ea"/>
                <a:cs typeface="+mn-cs"/>
              </a:defRPr>
            </a:pPr>
            <a:endParaRPr lang="en-US"/>
          </a:p>
        </c:txPr>
        <c:crossAx val="1036021728"/>
        <c:crosses val="autoZero"/>
        <c:auto val="1"/>
        <c:lblAlgn val="ctr"/>
        <c:lblOffset val="100"/>
        <c:noMultiLvlLbl val="0"/>
      </c:catAx>
      <c:valAx>
        <c:axId val="1036021728"/>
        <c:scaling>
          <c:orientation val="minMax"/>
          <c:max val="1"/>
          <c:min val="0.8"/>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2000" b="0" i="0" u="none" strike="noStrike" kern="1200" baseline="0">
                    <a:solidFill>
                      <a:schemeClr val="tx2"/>
                    </a:solidFill>
                    <a:latin typeface="+mn-lt"/>
                    <a:ea typeface="+mn-ea"/>
                    <a:cs typeface="+mn-cs"/>
                  </a:defRPr>
                </a:pPr>
                <a:r>
                  <a:rPr lang="en-US" sz="2000" b="1" i="0" baseline="0">
                    <a:effectLst/>
                  </a:rPr>
                  <a:t>% Approving of SoonerStart</a:t>
                </a:r>
                <a:endParaRPr lang="en-US" sz="2000">
                  <a:effectLst/>
                </a:endParaRPr>
              </a:p>
            </c:rich>
          </c:tx>
          <c:layout>
            <c:manualLayout>
              <c:xMode val="edge"/>
              <c:yMode val="edge"/>
              <c:x val="3.9762163792453446E-2"/>
              <c:y val="2.9186424957105148E-2"/>
            </c:manualLayout>
          </c:layout>
          <c:overlay val="0"/>
          <c:spPr>
            <a:noFill/>
            <a:ln>
              <a:noFill/>
            </a:ln>
            <a:effectLst/>
          </c:spPr>
          <c:txPr>
            <a:bodyPr rot="-5400000" spcFirstLastPara="1" vertOverflow="ellipsis" vert="horz" wrap="square" anchor="ctr" anchorCtr="1"/>
            <a:lstStyle/>
            <a:p>
              <a:pPr>
                <a:defRPr sz="2000" b="0" i="0" u="none" strike="noStrike" kern="1200" baseline="0">
                  <a:solidFill>
                    <a:schemeClr val="tx2"/>
                  </a:solidFill>
                  <a:latin typeface="+mn-lt"/>
                  <a:ea typeface="+mn-ea"/>
                  <a:cs typeface="+mn-cs"/>
                </a:defRPr>
              </a:pPr>
              <a:endParaRPr lang="en-US"/>
            </a:p>
          </c:txPr>
        </c:title>
        <c:numFmt formatCode="0.0%" sourceLinked="0"/>
        <c:majorTickMark val="none"/>
        <c:minorTickMark val="none"/>
        <c:tickLblPos val="nextTo"/>
        <c:spPr>
          <a:noFill/>
          <a:ln>
            <a:noFill/>
          </a:ln>
          <a:effectLst/>
        </c:spPr>
        <c:txPr>
          <a:bodyPr rot="-60000000" spcFirstLastPara="1" vertOverflow="ellipsis" vert="horz" wrap="square" anchor="ctr" anchorCtr="1"/>
          <a:lstStyle/>
          <a:p>
            <a:pPr>
              <a:defRPr sz="2000" b="0" i="0" u="none" strike="noStrike" kern="1200" baseline="0">
                <a:solidFill>
                  <a:schemeClr val="tx2"/>
                </a:solidFill>
                <a:latin typeface="+mn-lt"/>
                <a:ea typeface="+mn-ea"/>
                <a:cs typeface="+mn-cs"/>
              </a:defRPr>
            </a:pPr>
            <a:endParaRPr lang="en-US"/>
          </a:p>
        </c:txPr>
        <c:crossAx val="1041228112"/>
        <c:crosses val="autoZero"/>
        <c:crossBetween val="between"/>
        <c:majorUnit val="5.000000000000001E-2"/>
      </c:valAx>
      <c:dTable>
        <c:showHorzBorder val="1"/>
        <c:showVertBorder val="1"/>
        <c:showOutline val="1"/>
        <c:showKeys val="1"/>
        <c:spPr>
          <a:noFill/>
          <a:ln w="9525" cap="flat" cmpd="sng" algn="ctr">
            <a:solidFill>
              <a:schemeClr val="tx1">
                <a:lumMod val="15000"/>
                <a:lumOff val="85000"/>
              </a:schemeClr>
            </a:solidFill>
            <a:round/>
          </a:ln>
          <a:effectLst/>
        </c:spPr>
        <c:txPr>
          <a:bodyPr rot="0" spcFirstLastPara="1" vertOverflow="ellipsis" vert="horz" wrap="square" anchor="ctr" anchorCtr="1"/>
          <a:lstStyle/>
          <a:p>
            <a:pPr rtl="0">
              <a:defRPr sz="2000" b="0" i="0" u="none" strike="noStrike" kern="1200" baseline="0">
                <a:solidFill>
                  <a:schemeClr val="tx2"/>
                </a:solidFill>
                <a:latin typeface="+mn-lt"/>
                <a:ea typeface="+mn-ea"/>
                <a:cs typeface="+mn-cs"/>
              </a:defRPr>
            </a:pPr>
            <a:endParaRPr lang="en-US"/>
          </a:p>
        </c:txPr>
      </c:dTable>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2000">
          <a:solidFill>
            <a:schemeClr val="tx2"/>
          </a:solidFill>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0.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1.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2.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3.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4.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5.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6.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7.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8.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60501CA-6F6D-4ED0-8C22-71CBC98D568B}" type="datetimeFigureOut">
              <a:rPr lang="en-US" smtClean="0"/>
              <a:t>1/20/2023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62FB8FB-D1FF-41C2-802D-C2698E17DD68}" type="slidenum">
              <a:rPr lang="en-US" smtClean="0"/>
              <a:t>‹#›</a:t>
            </a:fld>
            <a:endParaRPr lang="en-US"/>
          </a:p>
        </p:txBody>
      </p:sp>
    </p:spTree>
    <p:extLst>
      <p:ext uri="{BB962C8B-B14F-4D97-AF65-F5344CB8AC3E}">
        <p14:creationId xmlns:p14="http://schemas.microsoft.com/office/powerpoint/2010/main" val="24455294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134D353C-76AB-4B28-9543-04AC855D7E7A}"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97054572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62FB8FB-D1FF-41C2-802D-C2698E17DD68}" type="slidenum">
              <a:rPr lang="en-US" smtClean="0"/>
              <a:t>16</a:t>
            </a:fld>
            <a:endParaRPr lang="en-US"/>
          </a:p>
        </p:txBody>
      </p:sp>
    </p:spTree>
    <p:extLst>
      <p:ext uri="{BB962C8B-B14F-4D97-AF65-F5344CB8AC3E}">
        <p14:creationId xmlns:p14="http://schemas.microsoft.com/office/powerpoint/2010/main" val="115668788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62FB8FB-D1FF-41C2-802D-C2698E17DD68}" type="slidenum">
              <a:rPr lang="en-US" smtClean="0"/>
              <a:t>18</a:t>
            </a:fld>
            <a:endParaRPr lang="en-US"/>
          </a:p>
        </p:txBody>
      </p:sp>
    </p:spTree>
    <p:extLst>
      <p:ext uri="{BB962C8B-B14F-4D97-AF65-F5344CB8AC3E}">
        <p14:creationId xmlns:p14="http://schemas.microsoft.com/office/powerpoint/2010/main" val="217797870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62FB8FB-D1FF-41C2-802D-C2698E17DD68}" type="slidenum">
              <a:rPr lang="en-US" smtClean="0"/>
              <a:t>19</a:t>
            </a:fld>
            <a:endParaRPr lang="en-US"/>
          </a:p>
        </p:txBody>
      </p:sp>
    </p:spTree>
    <p:extLst>
      <p:ext uri="{BB962C8B-B14F-4D97-AF65-F5344CB8AC3E}">
        <p14:creationId xmlns:p14="http://schemas.microsoft.com/office/powerpoint/2010/main" val="221024417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6EBEECB-BE9E-4BAE-9DDB-EFA0D6A3FB9F}"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21</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0504252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62FB8FB-D1FF-41C2-802D-C2698E17DD68}" type="slidenum">
              <a:rPr lang="en-US" smtClean="0"/>
              <a:t>22</a:t>
            </a:fld>
            <a:endParaRPr lang="en-US"/>
          </a:p>
        </p:txBody>
      </p:sp>
    </p:spTree>
    <p:extLst>
      <p:ext uri="{BB962C8B-B14F-4D97-AF65-F5344CB8AC3E}">
        <p14:creationId xmlns:p14="http://schemas.microsoft.com/office/powerpoint/2010/main" val="106490447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6EBEECB-BE9E-4BAE-9DDB-EFA0D6A3FB9F}"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23</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38888952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6EBEECB-BE9E-4BAE-9DDB-EFA0D6A3FB9F}"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24</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2844204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6EBEECB-BE9E-4BAE-9DDB-EFA0D6A3FB9F}"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25</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57906653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6EBEECB-BE9E-4BAE-9DDB-EFA0D6A3FB9F}"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28</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6356007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6EBEECB-BE9E-4BAE-9DDB-EFA0D6A3FB9F}"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29</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16810054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C89CC40-D1B6-4CF6-9FC2-383205CDDEE9}" type="slidenum">
              <a:rPr lang="en-US" smtClean="0"/>
              <a:t>2</a:t>
            </a:fld>
            <a:endParaRPr lang="en-US"/>
          </a:p>
        </p:txBody>
      </p:sp>
    </p:spTree>
    <p:extLst>
      <p:ext uri="{BB962C8B-B14F-4D97-AF65-F5344CB8AC3E}">
        <p14:creationId xmlns:p14="http://schemas.microsoft.com/office/powerpoint/2010/main" val="210736191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62FB8FB-D1FF-41C2-802D-C2698E17DD68}" type="slidenum">
              <a:rPr lang="en-US" smtClean="0"/>
              <a:t>31</a:t>
            </a:fld>
            <a:endParaRPr lang="en-US"/>
          </a:p>
        </p:txBody>
      </p:sp>
    </p:spTree>
    <p:extLst>
      <p:ext uri="{BB962C8B-B14F-4D97-AF65-F5344CB8AC3E}">
        <p14:creationId xmlns:p14="http://schemas.microsoft.com/office/powerpoint/2010/main" val="401246994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62FB8FB-D1FF-41C2-802D-C2698E17DD68}" type="slidenum">
              <a:rPr lang="en-US" smtClean="0"/>
              <a:t>33</a:t>
            </a:fld>
            <a:endParaRPr lang="en-US"/>
          </a:p>
        </p:txBody>
      </p:sp>
    </p:spTree>
    <p:extLst>
      <p:ext uri="{BB962C8B-B14F-4D97-AF65-F5344CB8AC3E}">
        <p14:creationId xmlns:p14="http://schemas.microsoft.com/office/powerpoint/2010/main" val="189572385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62FB8FB-D1FF-41C2-802D-C2698E17DD68}" type="slidenum">
              <a:rPr lang="en-US" smtClean="0"/>
              <a:t>34</a:t>
            </a:fld>
            <a:endParaRPr lang="en-US"/>
          </a:p>
        </p:txBody>
      </p:sp>
    </p:spTree>
    <p:extLst>
      <p:ext uri="{BB962C8B-B14F-4D97-AF65-F5344CB8AC3E}">
        <p14:creationId xmlns:p14="http://schemas.microsoft.com/office/powerpoint/2010/main" val="261345705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62FB8FB-D1FF-41C2-802D-C2698E17DD68}" type="slidenum">
              <a:rPr lang="en-US" smtClean="0"/>
              <a:t>35</a:t>
            </a:fld>
            <a:endParaRPr lang="en-US"/>
          </a:p>
        </p:txBody>
      </p:sp>
    </p:spTree>
    <p:extLst>
      <p:ext uri="{BB962C8B-B14F-4D97-AF65-F5344CB8AC3E}">
        <p14:creationId xmlns:p14="http://schemas.microsoft.com/office/powerpoint/2010/main" val="364376044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62FB8FB-D1FF-41C2-802D-C2698E17DD68}" type="slidenum">
              <a:rPr lang="en-US" smtClean="0"/>
              <a:t>39</a:t>
            </a:fld>
            <a:endParaRPr lang="en-US"/>
          </a:p>
        </p:txBody>
      </p:sp>
    </p:spTree>
    <p:extLst>
      <p:ext uri="{BB962C8B-B14F-4D97-AF65-F5344CB8AC3E}">
        <p14:creationId xmlns:p14="http://schemas.microsoft.com/office/powerpoint/2010/main" val="163212334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62FB8FB-D1FF-41C2-802D-C2698E17DD68}" type="slidenum">
              <a:rPr lang="en-US" smtClean="0"/>
              <a:t>40</a:t>
            </a:fld>
            <a:endParaRPr lang="en-US"/>
          </a:p>
        </p:txBody>
      </p:sp>
    </p:spTree>
    <p:extLst>
      <p:ext uri="{BB962C8B-B14F-4D97-AF65-F5344CB8AC3E}">
        <p14:creationId xmlns:p14="http://schemas.microsoft.com/office/powerpoint/2010/main" val="126753615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62FB8FB-D1FF-41C2-802D-C2698E17DD68}" type="slidenum">
              <a:rPr lang="en-US" smtClean="0"/>
              <a:t>4</a:t>
            </a:fld>
            <a:endParaRPr lang="en-US"/>
          </a:p>
        </p:txBody>
      </p:sp>
    </p:spTree>
    <p:extLst>
      <p:ext uri="{BB962C8B-B14F-4D97-AF65-F5344CB8AC3E}">
        <p14:creationId xmlns:p14="http://schemas.microsoft.com/office/powerpoint/2010/main" val="104247151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62FB8FB-D1FF-41C2-802D-C2698E17DD68}" type="slidenum">
              <a:rPr lang="en-US" smtClean="0"/>
              <a:t>7</a:t>
            </a:fld>
            <a:endParaRPr lang="en-US"/>
          </a:p>
        </p:txBody>
      </p:sp>
    </p:spTree>
    <p:extLst>
      <p:ext uri="{BB962C8B-B14F-4D97-AF65-F5344CB8AC3E}">
        <p14:creationId xmlns:p14="http://schemas.microsoft.com/office/powerpoint/2010/main" val="43585493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362FB8FB-D1FF-41C2-802D-C2698E17DD68}" type="slidenum">
              <a:rPr lang="en-US" smtClean="0"/>
              <a:t>9</a:t>
            </a:fld>
            <a:endParaRPr lang="en-US"/>
          </a:p>
        </p:txBody>
      </p:sp>
    </p:spTree>
    <p:extLst>
      <p:ext uri="{BB962C8B-B14F-4D97-AF65-F5344CB8AC3E}">
        <p14:creationId xmlns:p14="http://schemas.microsoft.com/office/powerpoint/2010/main" val="398497272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362FB8FB-D1FF-41C2-802D-C2698E17DD68}" type="slidenum">
              <a:rPr lang="en-US" smtClean="0"/>
              <a:t>10</a:t>
            </a:fld>
            <a:endParaRPr lang="en-US"/>
          </a:p>
        </p:txBody>
      </p:sp>
    </p:spTree>
    <p:extLst>
      <p:ext uri="{BB962C8B-B14F-4D97-AF65-F5344CB8AC3E}">
        <p14:creationId xmlns:p14="http://schemas.microsoft.com/office/powerpoint/2010/main" val="399272090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62FB8FB-D1FF-41C2-802D-C2698E17DD68}" type="slidenum">
              <a:rPr lang="en-US" smtClean="0"/>
              <a:t>12</a:t>
            </a:fld>
            <a:endParaRPr lang="en-US"/>
          </a:p>
        </p:txBody>
      </p:sp>
    </p:spTree>
    <p:extLst>
      <p:ext uri="{BB962C8B-B14F-4D97-AF65-F5344CB8AC3E}">
        <p14:creationId xmlns:p14="http://schemas.microsoft.com/office/powerpoint/2010/main" val="4069721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62FB8FB-D1FF-41C2-802D-C2698E17DD68}" type="slidenum">
              <a:rPr lang="en-US" smtClean="0"/>
              <a:t>13</a:t>
            </a:fld>
            <a:endParaRPr lang="en-US"/>
          </a:p>
        </p:txBody>
      </p:sp>
    </p:spTree>
    <p:extLst>
      <p:ext uri="{BB962C8B-B14F-4D97-AF65-F5344CB8AC3E}">
        <p14:creationId xmlns:p14="http://schemas.microsoft.com/office/powerpoint/2010/main" val="331818223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62FB8FB-D1FF-41C2-802D-C2698E17DD68}" type="slidenum">
              <a:rPr lang="en-US" smtClean="0"/>
              <a:t>15</a:t>
            </a:fld>
            <a:endParaRPr lang="en-US"/>
          </a:p>
        </p:txBody>
      </p:sp>
    </p:spTree>
    <p:extLst>
      <p:ext uri="{BB962C8B-B14F-4D97-AF65-F5344CB8AC3E}">
        <p14:creationId xmlns:p14="http://schemas.microsoft.com/office/powerpoint/2010/main" val="342384197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sv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3.sv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1"/>
      </p:bgRef>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8359EE-294F-5142-B179-A780F91CEAEC}"/>
              </a:ext>
            </a:extLst>
          </p:cNvPr>
          <p:cNvSpPr>
            <a:spLocks noGrp="1"/>
          </p:cNvSpPr>
          <p:nvPr>
            <p:ph type="ctrTitle"/>
          </p:nvPr>
        </p:nvSpPr>
        <p:spPr>
          <a:xfrm>
            <a:off x="371061" y="1122363"/>
            <a:ext cx="5615404" cy="2387600"/>
          </a:xfrm>
        </p:spPr>
        <p:txBody>
          <a:bodyPr anchor="b">
            <a:normAutofit/>
          </a:bodyPr>
          <a:lstStyle>
            <a:lvl1pPr algn="l">
              <a:defRPr sz="4800">
                <a:solidFill>
                  <a:schemeClr val="tx1"/>
                </a:solidFill>
              </a:defRPr>
            </a:lvl1pPr>
          </a:lstStyle>
          <a:p>
            <a:r>
              <a:rPr lang="en-US"/>
              <a:t>Click to edit Master title style</a:t>
            </a:r>
          </a:p>
        </p:txBody>
      </p:sp>
      <p:sp>
        <p:nvSpPr>
          <p:cNvPr id="3" name="Subtitle 2">
            <a:extLst>
              <a:ext uri="{FF2B5EF4-FFF2-40B4-BE49-F238E27FC236}">
                <a16:creationId xmlns:a16="http://schemas.microsoft.com/office/drawing/2014/main" id="{C1A0FF55-98F7-B84C-8122-C80CA3CB706D}"/>
              </a:ext>
            </a:extLst>
          </p:cNvPr>
          <p:cNvSpPr>
            <a:spLocks noGrp="1"/>
          </p:cNvSpPr>
          <p:nvPr>
            <p:ph type="subTitle" idx="1"/>
          </p:nvPr>
        </p:nvSpPr>
        <p:spPr>
          <a:xfrm>
            <a:off x="371061" y="3602038"/>
            <a:ext cx="5615404" cy="1030288"/>
          </a:xfrm>
        </p:spPr>
        <p:txBody>
          <a:bodyPr/>
          <a:lstStyle>
            <a:lvl1pPr marL="0" indent="0" algn="l">
              <a:buNone/>
              <a:defRPr sz="2400">
                <a:solidFill>
                  <a:schemeClr val="accent6"/>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pic>
        <p:nvPicPr>
          <p:cNvPr id="7" name="Picture 6" descr="A close up of Oklahoma logo">
            <a:extLst>
              <a:ext uri="{FF2B5EF4-FFF2-40B4-BE49-F238E27FC236}">
                <a16:creationId xmlns:a16="http://schemas.microsoft.com/office/drawing/2014/main" id="{6E62C43A-E14D-3743-8E01-DD920738F73F}"/>
              </a:ext>
            </a:extLst>
          </p:cNvPr>
          <p:cNvPicPr>
            <a:picLocks noChangeAspect="1"/>
          </p:cNvPicPr>
          <p:nvPr/>
        </p:nvPicPr>
        <p:blipFill rotWithShape="1">
          <a:blip r:embed="rId2"/>
          <a:srcRect t="14013" r="15473"/>
          <a:stretch/>
        </p:blipFill>
        <p:spPr>
          <a:xfrm>
            <a:off x="5986465" y="-1"/>
            <a:ext cx="6205535" cy="6312796"/>
          </a:xfrm>
          <a:prstGeom prst="rect">
            <a:avLst/>
          </a:prstGeom>
        </p:spPr>
      </p:pic>
      <p:pic>
        <p:nvPicPr>
          <p:cNvPr id="9" name="Graphic 8" descr="Oklahoma Education Logo">
            <a:extLst>
              <a:ext uri="{FF2B5EF4-FFF2-40B4-BE49-F238E27FC236}">
                <a16:creationId xmlns:a16="http://schemas.microsoft.com/office/drawing/2014/main" id="{20708623-E9FD-E347-AF22-4E9CEE4F2534}"/>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371061" y="5335408"/>
            <a:ext cx="3048000" cy="977387"/>
          </a:xfrm>
          <a:prstGeom prst="rect">
            <a:avLst/>
          </a:prstGeom>
        </p:spPr>
      </p:pic>
    </p:spTree>
    <p:extLst>
      <p:ext uri="{BB962C8B-B14F-4D97-AF65-F5344CB8AC3E}">
        <p14:creationId xmlns:p14="http://schemas.microsoft.com/office/powerpoint/2010/main" val="2525706910"/>
      </p:ext>
    </p:extLst>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1"/>
      </p:bgRef>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AAAE73-E9A5-6144-8995-5F50699A2C38}"/>
              </a:ext>
            </a:extLst>
          </p:cNvPr>
          <p:cNvSpPr>
            <a:spLocks noGrp="1"/>
          </p:cNvSpPr>
          <p:nvPr>
            <p:ph type="title"/>
          </p:nvPr>
        </p:nvSpPr>
        <p:spPr>
          <a:xfrm>
            <a:off x="294199" y="365125"/>
            <a:ext cx="11603603" cy="1325563"/>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91F1C73F-2FB0-A047-9EC7-4381D77F696E}"/>
              </a:ext>
            </a:extLst>
          </p:cNvPr>
          <p:cNvSpPr>
            <a:spLocks noGrp="1"/>
          </p:cNvSpPr>
          <p:nvPr>
            <p:ph idx="1"/>
          </p:nvPr>
        </p:nvSpPr>
        <p:spPr>
          <a:xfrm>
            <a:off x="294199" y="1825625"/>
            <a:ext cx="11603603" cy="4351338"/>
          </a:xfrm>
        </p:spPr>
        <p:txBody>
          <a:bodyPr/>
          <a:lstStyle>
            <a:lvl1pPr>
              <a:lnSpc>
                <a:spcPct val="100000"/>
              </a:lnSpc>
              <a:spcBef>
                <a:spcPts val="1200"/>
              </a:spcBef>
              <a:defRPr/>
            </a:lvl1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Footer Placeholder 4">
            <a:extLst>
              <a:ext uri="{FF2B5EF4-FFF2-40B4-BE49-F238E27FC236}">
                <a16:creationId xmlns:a16="http://schemas.microsoft.com/office/drawing/2014/main" id="{474ACF32-9165-4B72-B309-AD8AA47D10A7}"/>
              </a:ext>
            </a:extLst>
          </p:cNvPr>
          <p:cNvSpPr>
            <a:spLocks noGrp="1"/>
          </p:cNvSpPr>
          <p:nvPr>
            <p:ph type="ftr" sz="quarter" idx="11"/>
          </p:nvPr>
        </p:nvSpPr>
        <p:spPr>
          <a:xfrm>
            <a:off x="513829" y="6363318"/>
            <a:ext cx="5966098" cy="365125"/>
          </a:xfrm>
        </p:spPr>
        <p:txBody>
          <a:bodyPr/>
          <a:lstStyle/>
          <a:p>
            <a:r>
              <a:rPr lang="en-US"/>
              <a:t>SPP/APR Stakeholder Engagement</a:t>
            </a:r>
          </a:p>
        </p:txBody>
      </p:sp>
      <p:sp>
        <p:nvSpPr>
          <p:cNvPr id="11" name="Slide Number Placeholder 5">
            <a:extLst>
              <a:ext uri="{FF2B5EF4-FFF2-40B4-BE49-F238E27FC236}">
                <a16:creationId xmlns:a16="http://schemas.microsoft.com/office/drawing/2014/main" id="{EAB5E8BA-76CD-4F0F-96BA-FFCD273BFC6C}"/>
              </a:ext>
            </a:extLst>
          </p:cNvPr>
          <p:cNvSpPr>
            <a:spLocks noGrp="1"/>
          </p:cNvSpPr>
          <p:nvPr>
            <p:ph type="sldNum" sz="quarter" idx="12"/>
          </p:nvPr>
        </p:nvSpPr>
        <p:spPr>
          <a:xfrm>
            <a:off x="0" y="6363318"/>
            <a:ext cx="516468" cy="365125"/>
          </a:xfrm>
        </p:spPr>
        <p:txBody>
          <a:bodyPr/>
          <a:lstStyle>
            <a:lvl1pPr algn="r">
              <a:defRPr/>
            </a:lvl1pPr>
          </a:lstStyle>
          <a:p>
            <a:fld id="{2066355A-084C-D24E-9AD2-7E4FC41EA627}" type="slidenum">
              <a:rPr lang="en-US" smtClean="0"/>
              <a:t>‹#›</a:t>
            </a:fld>
            <a:endParaRPr lang="en-US"/>
          </a:p>
        </p:txBody>
      </p:sp>
      <p:pic>
        <p:nvPicPr>
          <p:cNvPr id="12" name="Graphic 11" descr="Oklahoma Education Logo">
            <a:extLst>
              <a:ext uri="{FF2B5EF4-FFF2-40B4-BE49-F238E27FC236}">
                <a16:creationId xmlns:a16="http://schemas.microsoft.com/office/drawing/2014/main" id="{7AFBE82D-605B-43E7-8FCD-D2EF97819501}"/>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0471868" y="6246549"/>
            <a:ext cx="1502796" cy="481894"/>
          </a:xfrm>
          <a:prstGeom prst="rect">
            <a:avLst/>
          </a:prstGeom>
        </p:spPr>
      </p:pic>
      <p:cxnSp>
        <p:nvCxnSpPr>
          <p:cNvPr id="13" name="Straight Connector 12">
            <a:extLst>
              <a:ext uri="{FF2B5EF4-FFF2-40B4-BE49-F238E27FC236}">
                <a16:creationId xmlns:a16="http://schemas.microsoft.com/office/drawing/2014/main" id="{3A72ED25-FE48-43E6-BA16-3FF915DD87B4}"/>
              </a:ext>
              <a:ext uri="{C183D7F6-B498-43B3-948B-1728B52AA6E4}">
                <adec:decorative xmlns:adec="http://schemas.microsoft.com/office/drawing/2017/decorative" val="1"/>
              </a:ext>
            </a:extLst>
          </p:cNvPr>
          <p:cNvCxnSpPr/>
          <p:nvPr/>
        </p:nvCxnSpPr>
        <p:spPr>
          <a:xfrm>
            <a:off x="513829" y="6412530"/>
            <a:ext cx="0" cy="26670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94526344"/>
      </p:ext>
    </p:extLst>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12" name="Picture 11" descr="Oklahoma Logo">
            <a:extLst>
              <a:ext uri="{FF2B5EF4-FFF2-40B4-BE49-F238E27FC236}">
                <a16:creationId xmlns:a16="http://schemas.microsoft.com/office/drawing/2014/main" id="{CEA05FFF-2F84-014B-8BE0-C236ECFB6692}"/>
              </a:ext>
            </a:extLst>
          </p:cNvPr>
          <p:cNvPicPr>
            <a:picLocks noChangeAspect="1"/>
          </p:cNvPicPr>
          <p:nvPr/>
        </p:nvPicPr>
        <p:blipFill rotWithShape="1">
          <a:blip r:embed="rId2"/>
          <a:srcRect l="580" t="386" r="-1" b="33489"/>
          <a:stretch/>
        </p:blipFill>
        <p:spPr>
          <a:xfrm>
            <a:off x="0" y="0"/>
            <a:ext cx="12192000" cy="4566051"/>
          </a:xfrm>
          <a:prstGeom prst="rect">
            <a:avLst/>
          </a:prstGeom>
        </p:spPr>
      </p:pic>
      <p:sp>
        <p:nvSpPr>
          <p:cNvPr id="2" name="Title 1">
            <a:extLst>
              <a:ext uri="{FF2B5EF4-FFF2-40B4-BE49-F238E27FC236}">
                <a16:creationId xmlns:a16="http://schemas.microsoft.com/office/drawing/2014/main" id="{5E126BDF-470C-BA49-87CB-7C8359D2AB24}"/>
              </a:ext>
            </a:extLst>
          </p:cNvPr>
          <p:cNvSpPr>
            <a:spLocks noGrp="1"/>
          </p:cNvSpPr>
          <p:nvPr>
            <p:ph type="title"/>
          </p:nvPr>
        </p:nvSpPr>
        <p:spPr>
          <a:xfrm>
            <a:off x="367667" y="1709738"/>
            <a:ext cx="5478566" cy="2739495"/>
          </a:xfrm>
        </p:spPr>
        <p:txBody>
          <a:bodyPr anchor="b">
            <a:normAutofit/>
          </a:bodyPr>
          <a:lstStyle>
            <a:lvl1pPr>
              <a:defRPr sz="4800">
                <a:solidFill>
                  <a:schemeClr val="bg1"/>
                </a:solidFill>
              </a:defRPr>
            </a:lvl1pPr>
          </a:lstStyle>
          <a:p>
            <a:r>
              <a:rPr lang="en-US"/>
              <a:t>Click to edit Master title style</a:t>
            </a:r>
          </a:p>
        </p:txBody>
      </p:sp>
      <p:sp>
        <p:nvSpPr>
          <p:cNvPr id="3" name="Text Placeholder 2">
            <a:extLst>
              <a:ext uri="{FF2B5EF4-FFF2-40B4-BE49-F238E27FC236}">
                <a16:creationId xmlns:a16="http://schemas.microsoft.com/office/drawing/2014/main" id="{CE2C327D-A6C4-CE4D-A980-1C1A927AA779}"/>
              </a:ext>
            </a:extLst>
          </p:cNvPr>
          <p:cNvSpPr>
            <a:spLocks noGrp="1"/>
          </p:cNvSpPr>
          <p:nvPr>
            <p:ph type="body" idx="1"/>
          </p:nvPr>
        </p:nvSpPr>
        <p:spPr>
          <a:xfrm>
            <a:off x="367667" y="4677833"/>
            <a:ext cx="11456666" cy="1411817"/>
          </a:xfrm>
        </p:spPr>
        <p:txBody>
          <a:bodyPr/>
          <a:lstStyle>
            <a:lvl1pPr marL="0" indent="0">
              <a:buNone/>
              <a:defRPr sz="2400">
                <a:solidFill>
                  <a:schemeClr val="accent6"/>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5" name="Footer Placeholder 4">
            <a:extLst>
              <a:ext uri="{FF2B5EF4-FFF2-40B4-BE49-F238E27FC236}">
                <a16:creationId xmlns:a16="http://schemas.microsoft.com/office/drawing/2014/main" id="{F0B694CC-F55E-DB4E-AA6B-2DD94C0EE8A8}"/>
              </a:ext>
            </a:extLst>
          </p:cNvPr>
          <p:cNvSpPr>
            <a:spLocks noGrp="1"/>
          </p:cNvSpPr>
          <p:nvPr>
            <p:ph type="ftr" sz="quarter" idx="11"/>
          </p:nvPr>
        </p:nvSpPr>
        <p:spPr>
          <a:xfrm>
            <a:off x="513829" y="6363318"/>
            <a:ext cx="5966098" cy="365125"/>
          </a:xfrm>
        </p:spPr>
        <p:txBody>
          <a:bodyPr/>
          <a:lstStyle/>
          <a:p>
            <a:r>
              <a:rPr lang="en-US"/>
              <a:t>SPP/APR Stakeholder Engagement</a:t>
            </a:r>
          </a:p>
        </p:txBody>
      </p:sp>
      <p:sp>
        <p:nvSpPr>
          <p:cNvPr id="6" name="Slide Number Placeholder 5">
            <a:extLst>
              <a:ext uri="{FF2B5EF4-FFF2-40B4-BE49-F238E27FC236}">
                <a16:creationId xmlns:a16="http://schemas.microsoft.com/office/drawing/2014/main" id="{50C9E302-7B52-EF4E-9107-29877E732AC4}"/>
              </a:ext>
            </a:extLst>
          </p:cNvPr>
          <p:cNvSpPr>
            <a:spLocks noGrp="1"/>
          </p:cNvSpPr>
          <p:nvPr>
            <p:ph type="sldNum" sz="quarter" idx="12"/>
          </p:nvPr>
        </p:nvSpPr>
        <p:spPr>
          <a:xfrm>
            <a:off x="0" y="6363318"/>
            <a:ext cx="516468" cy="365125"/>
          </a:xfrm>
        </p:spPr>
        <p:txBody>
          <a:bodyPr/>
          <a:lstStyle>
            <a:lvl1pPr algn="r">
              <a:defRPr/>
            </a:lvl1pPr>
          </a:lstStyle>
          <a:p>
            <a:fld id="{91AF2B4D-6B12-4EDF-87BB-2B55CECB6611}" type="slidenum">
              <a:rPr lang="en-US" smtClean="0"/>
              <a:pPr/>
              <a:t>‹#›</a:t>
            </a:fld>
            <a:endParaRPr lang="en-US"/>
          </a:p>
        </p:txBody>
      </p:sp>
      <p:pic>
        <p:nvPicPr>
          <p:cNvPr id="7" name="Graphic 6" descr="Oklahoma Education Logo">
            <a:extLst>
              <a:ext uri="{FF2B5EF4-FFF2-40B4-BE49-F238E27FC236}">
                <a16:creationId xmlns:a16="http://schemas.microsoft.com/office/drawing/2014/main" id="{1E499C7F-02C9-2640-A936-77FC4412B340}"/>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10471868" y="6246549"/>
            <a:ext cx="1502796" cy="481894"/>
          </a:xfrm>
          <a:prstGeom prst="rect">
            <a:avLst/>
          </a:prstGeom>
        </p:spPr>
      </p:pic>
      <p:cxnSp>
        <p:nvCxnSpPr>
          <p:cNvPr id="8" name="Straight Connector 7">
            <a:extLst>
              <a:ext uri="{FF2B5EF4-FFF2-40B4-BE49-F238E27FC236}">
                <a16:creationId xmlns:a16="http://schemas.microsoft.com/office/drawing/2014/main" id="{C0BB45A8-54DE-6949-83FD-DFC1AB478E08}"/>
              </a:ext>
              <a:ext uri="{C183D7F6-B498-43B3-948B-1728B52AA6E4}">
                <adec:decorative xmlns:adec="http://schemas.microsoft.com/office/drawing/2017/decorative" val="1"/>
              </a:ext>
            </a:extLst>
          </p:cNvPr>
          <p:cNvCxnSpPr/>
          <p:nvPr/>
        </p:nvCxnSpPr>
        <p:spPr>
          <a:xfrm>
            <a:off x="513829" y="6412530"/>
            <a:ext cx="0" cy="26670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529947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5EDBF6-B3C0-4448-B3B0-4AED9AE27A08}"/>
              </a:ext>
            </a:extLst>
          </p:cNvPr>
          <p:cNvSpPr>
            <a:spLocks noGrp="1"/>
          </p:cNvSpPr>
          <p:nvPr>
            <p:ph type="title"/>
          </p:nvPr>
        </p:nvSpPr>
        <p:spPr>
          <a:xfrm>
            <a:off x="294199" y="365125"/>
            <a:ext cx="11526741" cy="1325563"/>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042A71B8-5394-8D46-9268-DB3868854A00}"/>
              </a:ext>
            </a:extLst>
          </p:cNvPr>
          <p:cNvSpPr>
            <a:spLocks noGrp="1"/>
          </p:cNvSpPr>
          <p:nvPr>
            <p:ph sz="half" idx="1"/>
          </p:nvPr>
        </p:nvSpPr>
        <p:spPr>
          <a:xfrm>
            <a:off x="294199" y="1825625"/>
            <a:ext cx="5648739"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B48440E6-D004-684C-863D-9F5E002A39E1}"/>
              </a:ext>
            </a:extLst>
          </p:cNvPr>
          <p:cNvSpPr>
            <a:spLocks noGrp="1"/>
          </p:cNvSpPr>
          <p:nvPr>
            <p:ph sz="half" idx="2"/>
          </p:nvPr>
        </p:nvSpPr>
        <p:spPr>
          <a:xfrm>
            <a:off x="6172202" y="1825625"/>
            <a:ext cx="5648739"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Footer Placeholder 4">
            <a:extLst>
              <a:ext uri="{FF2B5EF4-FFF2-40B4-BE49-F238E27FC236}">
                <a16:creationId xmlns:a16="http://schemas.microsoft.com/office/drawing/2014/main" id="{91CC62E5-43FF-4869-81F5-A3EEE1FC4B96}"/>
              </a:ext>
            </a:extLst>
          </p:cNvPr>
          <p:cNvSpPr>
            <a:spLocks noGrp="1"/>
          </p:cNvSpPr>
          <p:nvPr>
            <p:ph type="ftr" sz="quarter" idx="11"/>
          </p:nvPr>
        </p:nvSpPr>
        <p:spPr>
          <a:xfrm>
            <a:off x="513829" y="6363318"/>
            <a:ext cx="5966098" cy="365125"/>
          </a:xfrm>
        </p:spPr>
        <p:txBody>
          <a:bodyPr/>
          <a:lstStyle/>
          <a:p>
            <a:r>
              <a:rPr lang="en-US"/>
              <a:t>SPP/APR Stakeholder Engagement</a:t>
            </a:r>
          </a:p>
        </p:txBody>
      </p:sp>
      <p:sp>
        <p:nvSpPr>
          <p:cNvPr id="12" name="Slide Number Placeholder 5">
            <a:extLst>
              <a:ext uri="{FF2B5EF4-FFF2-40B4-BE49-F238E27FC236}">
                <a16:creationId xmlns:a16="http://schemas.microsoft.com/office/drawing/2014/main" id="{70221BA5-BC7B-47AF-B0E5-B079C94BEA25}"/>
              </a:ext>
            </a:extLst>
          </p:cNvPr>
          <p:cNvSpPr>
            <a:spLocks noGrp="1"/>
          </p:cNvSpPr>
          <p:nvPr>
            <p:ph type="sldNum" sz="quarter" idx="12"/>
          </p:nvPr>
        </p:nvSpPr>
        <p:spPr>
          <a:xfrm>
            <a:off x="0" y="6363318"/>
            <a:ext cx="516468" cy="365125"/>
          </a:xfrm>
        </p:spPr>
        <p:txBody>
          <a:bodyPr/>
          <a:lstStyle>
            <a:lvl1pPr algn="r">
              <a:defRPr/>
            </a:lvl1pPr>
          </a:lstStyle>
          <a:p>
            <a:fld id="{2066355A-084C-D24E-9AD2-7E4FC41EA627}" type="slidenum">
              <a:rPr lang="en-US" smtClean="0"/>
              <a:t>‹#›</a:t>
            </a:fld>
            <a:endParaRPr lang="en-US"/>
          </a:p>
        </p:txBody>
      </p:sp>
      <p:pic>
        <p:nvPicPr>
          <p:cNvPr id="13" name="Graphic 12" descr="Oklahoma Education Logo">
            <a:extLst>
              <a:ext uri="{FF2B5EF4-FFF2-40B4-BE49-F238E27FC236}">
                <a16:creationId xmlns:a16="http://schemas.microsoft.com/office/drawing/2014/main" id="{05517D33-0635-4607-92A5-4BCFC847FA53}"/>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0471868" y="6246549"/>
            <a:ext cx="1502796" cy="481894"/>
          </a:xfrm>
          <a:prstGeom prst="rect">
            <a:avLst/>
          </a:prstGeom>
        </p:spPr>
      </p:pic>
      <p:cxnSp>
        <p:nvCxnSpPr>
          <p:cNvPr id="14" name="Straight Connector 13">
            <a:extLst>
              <a:ext uri="{FF2B5EF4-FFF2-40B4-BE49-F238E27FC236}">
                <a16:creationId xmlns:a16="http://schemas.microsoft.com/office/drawing/2014/main" id="{A70DBB6B-C13B-465A-91CC-ED4D153A4BFF}"/>
              </a:ext>
              <a:ext uri="{C183D7F6-B498-43B3-948B-1728B52AA6E4}">
                <adec:decorative xmlns:adec="http://schemas.microsoft.com/office/drawing/2017/decorative" val="1"/>
              </a:ext>
            </a:extLst>
          </p:cNvPr>
          <p:cNvCxnSpPr/>
          <p:nvPr/>
        </p:nvCxnSpPr>
        <p:spPr>
          <a:xfrm>
            <a:off x="513829" y="6412530"/>
            <a:ext cx="0" cy="26670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945480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FE9697-1940-6442-9D76-0F21BB6966CB}"/>
              </a:ext>
            </a:extLst>
          </p:cNvPr>
          <p:cNvSpPr>
            <a:spLocks noGrp="1"/>
          </p:cNvSpPr>
          <p:nvPr>
            <p:ph type="title"/>
          </p:nvPr>
        </p:nvSpPr>
        <p:spPr>
          <a:xfrm>
            <a:off x="294199" y="365125"/>
            <a:ext cx="11526742"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4321A28-5F0C-8241-A6C2-115CC37EDF3A}"/>
              </a:ext>
            </a:extLst>
          </p:cNvPr>
          <p:cNvSpPr>
            <a:spLocks noGrp="1"/>
          </p:cNvSpPr>
          <p:nvPr>
            <p:ph type="body" idx="1"/>
          </p:nvPr>
        </p:nvSpPr>
        <p:spPr>
          <a:xfrm>
            <a:off x="294200" y="1703465"/>
            <a:ext cx="564873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5" name="Text Placeholder 4">
            <a:extLst>
              <a:ext uri="{FF2B5EF4-FFF2-40B4-BE49-F238E27FC236}">
                <a16:creationId xmlns:a16="http://schemas.microsoft.com/office/drawing/2014/main" id="{6A645B84-0291-5246-9B48-FBDDD0AAE87D}"/>
              </a:ext>
            </a:extLst>
          </p:cNvPr>
          <p:cNvSpPr>
            <a:spLocks noGrp="1"/>
          </p:cNvSpPr>
          <p:nvPr>
            <p:ph type="body" sz="quarter" idx="3"/>
          </p:nvPr>
        </p:nvSpPr>
        <p:spPr>
          <a:xfrm>
            <a:off x="6172202" y="1703465"/>
            <a:ext cx="5648739"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3" name="Footer Placeholder 4">
            <a:extLst>
              <a:ext uri="{FF2B5EF4-FFF2-40B4-BE49-F238E27FC236}">
                <a16:creationId xmlns:a16="http://schemas.microsoft.com/office/drawing/2014/main" id="{0A5A0CBC-B355-4D7F-A07D-585200416168}"/>
              </a:ext>
            </a:extLst>
          </p:cNvPr>
          <p:cNvSpPr>
            <a:spLocks noGrp="1"/>
          </p:cNvSpPr>
          <p:nvPr>
            <p:ph type="ftr" sz="quarter" idx="11"/>
          </p:nvPr>
        </p:nvSpPr>
        <p:spPr>
          <a:xfrm>
            <a:off x="513829" y="6363318"/>
            <a:ext cx="5966098" cy="365125"/>
          </a:xfrm>
        </p:spPr>
        <p:txBody>
          <a:bodyPr/>
          <a:lstStyle/>
          <a:p>
            <a:r>
              <a:rPr lang="en-US"/>
              <a:t>SPP/APR Stakeholder Engagement</a:t>
            </a:r>
          </a:p>
        </p:txBody>
      </p:sp>
      <p:sp>
        <p:nvSpPr>
          <p:cNvPr id="14" name="Slide Number Placeholder 5">
            <a:extLst>
              <a:ext uri="{FF2B5EF4-FFF2-40B4-BE49-F238E27FC236}">
                <a16:creationId xmlns:a16="http://schemas.microsoft.com/office/drawing/2014/main" id="{E64CA248-2EA2-41C9-8849-DE36B4060B0E}"/>
              </a:ext>
            </a:extLst>
          </p:cNvPr>
          <p:cNvSpPr>
            <a:spLocks noGrp="1"/>
          </p:cNvSpPr>
          <p:nvPr>
            <p:ph type="sldNum" sz="quarter" idx="12"/>
          </p:nvPr>
        </p:nvSpPr>
        <p:spPr>
          <a:xfrm>
            <a:off x="0" y="6363318"/>
            <a:ext cx="516468" cy="365125"/>
          </a:xfrm>
        </p:spPr>
        <p:txBody>
          <a:bodyPr/>
          <a:lstStyle>
            <a:lvl1pPr algn="r">
              <a:defRPr/>
            </a:lvl1pPr>
          </a:lstStyle>
          <a:p>
            <a:fld id="{2066355A-084C-D24E-9AD2-7E4FC41EA627}" type="slidenum">
              <a:rPr lang="en-US" smtClean="0"/>
              <a:pPr/>
              <a:t>‹#›</a:t>
            </a:fld>
            <a:endParaRPr lang="en-US"/>
          </a:p>
        </p:txBody>
      </p:sp>
      <p:pic>
        <p:nvPicPr>
          <p:cNvPr id="15" name="Graphic 14" descr="Oklahoma Education Logo">
            <a:extLst>
              <a:ext uri="{FF2B5EF4-FFF2-40B4-BE49-F238E27FC236}">
                <a16:creationId xmlns:a16="http://schemas.microsoft.com/office/drawing/2014/main" id="{3484C467-A985-4790-93AD-D2A7E4B95F97}"/>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0471868" y="6246549"/>
            <a:ext cx="1502796" cy="481894"/>
          </a:xfrm>
          <a:prstGeom prst="rect">
            <a:avLst/>
          </a:prstGeom>
        </p:spPr>
      </p:pic>
      <p:cxnSp>
        <p:nvCxnSpPr>
          <p:cNvPr id="16" name="Straight Connector 15">
            <a:extLst>
              <a:ext uri="{FF2B5EF4-FFF2-40B4-BE49-F238E27FC236}">
                <a16:creationId xmlns:a16="http://schemas.microsoft.com/office/drawing/2014/main" id="{B732DEEC-78F4-4E06-85F2-4B693D8A84FA}"/>
              </a:ext>
              <a:ext uri="{C183D7F6-B498-43B3-948B-1728B52AA6E4}">
                <adec:decorative xmlns:adec="http://schemas.microsoft.com/office/drawing/2017/decorative" val="1"/>
              </a:ext>
            </a:extLst>
          </p:cNvPr>
          <p:cNvCxnSpPr/>
          <p:nvPr/>
        </p:nvCxnSpPr>
        <p:spPr>
          <a:xfrm>
            <a:off x="513829" y="6412530"/>
            <a:ext cx="0" cy="26670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17" name="Content Placeholder 2">
            <a:extLst>
              <a:ext uri="{FF2B5EF4-FFF2-40B4-BE49-F238E27FC236}">
                <a16:creationId xmlns:a16="http://schemas.microsoft.com/office/drawing/2014/main" id="{8A0D76EF-4B4A-4E21-ABCC-93E0076A3B0F}"/>
              </a:ext>
            </a:extLst>
          </p:cNvPr>
          <p:cNvSpPr>
            <a:spLocks noGrp="1"/>
          </p:cNvSpPr>
          <p:nvPr>
            <p:ph sz="half" idx="13"/>
          </p:nvPr>
        </p:nvSpPr>
        <p:spPr>
          <a:xfrm>
            <a:off x="294199" y="2527377"/>
            <a:ext cx="5648739" cy="364958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8" name="Content Placeholder 3">
            <a:extLst>
              <a:ext uri="{FF2B5EF4-FFF2-40B4-BE49-F238E27FC236}">
                <a16:creationId xmlns:a16="http://schemas.microsoft.com/office/drawing/2014/main" id="{BF99EAC2-23F7-42BC-8347-879256553DA2}"/>
              </a:ext>
            </a:extLst>
          </p:cNvPr>
          <p:cNvSpPr>
            <a:spLocks noGrp="1"/>
          </p:cNvSpPr>
          <p:nvPr>
            <p:ph sz="half" idx="2"/>
          </p:nvPr>
        </p:nvSpPr>
        <p:spPr>
          <a:xfrm>
            <a:off x="6172202" y="2527377"/>
            <a:ext cx="5648739" cy="364958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48809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BBCC9C-B94E-B94A-8771-767CE87AF99C}"/>
              </a:ext>
            </a:extLst>
          </p:cNvPr>
          <p:cNvSpPr>
            <a:spLocks noGrp="1"/>
          </p:cNvSpPr>
          <p:nvPr>
            <p:ph type="title"/>
          </p:nvPr>
        </p:nvSpPr>
        <p:spPr>
          <a:xfrm>
            <a:off x="294198" y="365125"/>
            <a:ext cx="11570700" cy="1325563"/>
          </a:xfrm>
        </p:spPr>
        <p:txBody>
          <a:bodyPr/>
          <a:lstStyle/>
          <a:p>
            <a:r>
              <a:rPr lang="en-US"/>
              <a:t>Click to edit Master title style</a:t>
            </a:r>
          </a:p>
        </p:txBody>
      </p:sp>
      <p:sp>
        <p:nvSpPr>
          <p:cNvPr id="9" name="Footer Placeholder 4">
            <a:extLst>
              <a:ext uri="{FF2B5EF4-FFF2-40B4-BE49-F238E27FC236}">
                <a16:creationId xmlns:a16="http://schemas.microsoft.com/office/drawing/2014/main" id="{D15CA6CD-B9CA-429B-B07F-2541A46611C7}"/>
              </a:ext>
            </a:extLst>
          </p:cNvPr>
          <p:cNvSpPr>
            <a:spLocks noGrp="1"/>
          </p:cNvSpPr>
          <p:nvPr>
            <p:ph type="ftr" sz="quarter" idx="11"/>
          </p:nvPr>
        </p:nvSpPr>
        <p:spPr>
          <a:xfrm>
            <a:off x="513829" y="6363318"/>
            <a:ext cx="5966098" cy="365125"/>
          </a:xfrm>
        </p:spPr>
        <p:txBody>
          <a:bodyPr/>
          <a:lstStyle/>
          <a:p>
            <a:r>
              <a:rPr lang="en-US"/>
              <a:t>SPP/APR Stakeholder Engagement</a:t>
            </a:r>
          </a:p>
        </p:txBody>
      </p:sp>
      <p:sp>
        <p:nvSpPr>
          <p:cNvPr id="10" name="Slide Number Placeholder 5">
            <a:extLst>
              <a:ext uri="{FF2B5EF4-FFF2-40B4-BE49-F238E27FC236}">
                <a16:creationId xmlns:a16="http://schemas.microsoft.com/office/drawing/2014/main" id="{CBE7D3E4-4F5B-4762-8237-ABFCA6BFEC7B}"/>
              </a:ext>
            </a:extLst>
          </p:cNvPr>
          <p:cNvSpPr>
            <a:spLocks noGrp="1"/>
          </p:cNvSpPr>
          <p:nvPr>
            <p:ph type="sldNum" sz="quarter" idx="12"/>
          </p:nvPr>
        </p:nvSpPr>
        <p:spPr>
          <a:xfrm>
            <a:off x="0" y="6363318"/>
            <a:ext cx="516468" cy="365125"/>
          </a:xfrm>
        </p:spPr>
        <p:txBody>
          <a:bodyPr/>
          <a:lstStyle>
            <a:lvl1pPr algn="r">
              <a:defRPr/>
            </a:lvl1pPr>
          </a:lstStyle>
          <a:p>
            <a:fld id="{2066355A-084C-D24E-9AD2-7E4FC41EA627}" type="slidenum">
              <a:rPr lang="en-US" smtClean="0"/>
              <a:t>‹#›</a:t>
            </a:fld>
            <a:endParaRPr lang="en-US"/>
          </a:p>
        </p:txBody>
      </p:sp>
      <p:pic>
        <p:nvPicPr>
          <p:cNvPr id="11" name="Graphic 10" descr="Oklahoma Education Logo">
            <a:extLst>
              <a:ext uri="{FF2B5EF4-FFF2-40B4-BE49-F238E27FC236}">
                <a16:creationId xmlns:a16="http://schemas.microsoft.com/office/drawing/2014/main" id="{BB09BD23-FEF0-4355-8A5C-D7B77BA93655}"/>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0471868" y="6246549"/>
            <a:ext cx="1502796" cy="481894"/>
          </a:xfrm>
          <a:prstGeom prst="rect">
            <a:avLst/>
          </a:prstGeom>
        </p:spPr>
      </p:pic>
      <p:cxnSp>
        <p:nvCxnSpPr>
          <p:cNvPr id="12" name="Straight Connector 11">
            <a:extLst>
              <a:ext uri="{FF2B5EF4-FFF2-40B4-BE49-F238E27FC236}">
                <a16:creationId xmlns:a16="http://schemas.microsoft.com/office/drawing/2014/main" id="{A2ACC9EA-191F-467A-BFF3-3AC0F1985D1C}"/>
              </a:ext>
              <a:ext uri="{C183D7F6-B498-43B3-948B-1728B52AA6E4}">
                <adec:decorative xmlns:adec="http://schemas.microsoft.com/office/drawing/2017/decorative" val="1"/>
              </a:ext>
            </a:extLst>
          </p:cNvPr>
          <p:cNvCxnSpPr/>
          <p:nvPr/>
        </p:nvCxnSpPr>
        <p:spPr>
          <a:xfrm>
            <a:off x="513829" y="6412530"/>
            <a:ext cx="0" cy="26670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162113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cSld name="1_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4000"/>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endParaRPr lang="en-US"/>
          </a:p>
        </p:txBody>
      </p:sp>
      <p:pic>
        <p:nvPicPr>
          <p:cNvPr id="11" name="Graphic 10" descr="Oklahoma Education Logo">
            <a:extLst>
              <a:ext uri="{FF2B5EF4-FFF2-40B4-BE49-F238E27FC236}">
                <a16:creationId xmlns:a16="http://schemas.microsoft.com/office/drawing/2014/main" id="{BB09BD23-FEF0-4355-8A5C-D7B77BA93655}"/>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10471868" y="6246549"/>
            <a:ext cx="1502796" cy="481894"/>
          </a:xfrm>
          <a:prstGeom prst="rect">
            <a:avLst/>
          </a:prstGeom>
        </p:spPr>
      </p:pic>
      <p:sp>
        <p:nvSpPr>
          <p:cNvPr id="12" name="Footer Placeholder 4">
            <a:extLst>
              <a:ext uri="{FF2B5EF4-FFF2-40B4-BE49-F238E27FC236}">
                <a16:creationId xmlns:a16="http://schemas.microsoft.com/office/drawing/2014/main" id="{0A5A0CBC-B355-4D7F-A07D-585200416168}"/>
              </a:ext>
            </a:extLst>
          </p:cNvPr>
          <p:cNvSpPr>
            <a:spLocks noGrp="1"/>
          </p:cNvSpPr>
          <p:nvPr>
            <p:ph type="ftr" sz="quarter" idx="11"/>
          </p:nvPr>
        </p:nvSpPr>
        <p:spPr>
          <a:xfrm>
            <a:off x="513829" y="6363318"/>
            <a:ext cx="5966098" cy="365125"/>
          </a:xfrm>
        </p:spPr>
        <p:txBody>
          <a:bodyPr/>
          <a:lstStyle/>
          <a:p>
            <a:r>
              <a:rPr lang="en-US"/>
              <a:t>SPP/APR Stakeholder Engagement</a:t>
            </a:r>
          </a:p>
        </p:txBody>
      </p:sp>
      <p:sp>
        <p:nvSpPr>
          <p:cNvPr id="13" name="Slide Number Placeholder 5">
            <a:extLst>
              <a:ext uri="{FF2B5EF4-FFF2-40B4-BE49-F238E27FC236}">
                <a16:creationId xmlns:a16="http://schemas.microsoft.com/office/drawing/2014/main" id="{E64CA248-2EA2-41C9-8849-DE36B4060B0E}"/>
              </a:ext>
            </a:extLst>
          </p:cNvPr>
          <p:cNvSpPr>
            <a:spLocks noGrp="1"/>
          </p:cNvSpPr>
          <p:nvPr>
            <p:ph type="sldNum" sz="quarter" idx="12"/>
          </p:nvPr>
        </p:nvSpPr>
        <p:spPr>
          <a:xfrm>
            <a:off x="0" y="6363318"/>
            <a:ext cx="516468" cy="365125"/>
          </a:xfrm>
        </p:spPr>
        <p:txBody>
          <a:bodyPr/>
          <a:lstStyle>
            <a:lvl1pPr algn="r">
              <a:defRPr/>
            </a:lvl1pPr>
          </a:lstStyle>
          <a:p>
            <a:fld id="{2066355A-084C-D24E-9AD2-7E4FC41EA627}" type="slidenum">
              <a:rPr lang="en-US" smtClean="0"/>
              <a:pPr/>
              <a:t>‹#›</a:t>
            </a:fld>
            <a:endParaRPr lang="en-US"/>
          </a:p>
        </p:txBody>
      </p:sp>
      <p:cxnSp>
        <p:nvCxnSpPr>
          <p:cNvPr id="14" name="Straight Connector 13">
            <a:extLst>
              <a:ext uri="{FF2B5EF4-FFF2-40B4-BE49-F238E27FC236}">
                <a16:creationId xmlns:a16="http://schemas.microsoft.com/office/drawing/2014/main" id="{A2ACC9EA-191F-467A-BFF3-3AC0F1985D1C}"/>
              </a:ext>
              <a:ext uri="{C183D7F6-B498-43B3-948B-1728B52AA6E4}">
                <adec:decorative xmlns:adec="http://schemas.microsoft.com/office/drawing/2017/decorative" val="1"/>
              </a:ext>
            </a:extLst>
          </p:cNvPr>
          <p:cNvCxnSpPr/>
          <p:nvPr userDrawn="1"/>
        </p:nvCxnSpPr>
        <p:spPr>
          <a:xfrm>
            <a:off x="513829" y="6412530"/>
            <a:ext cx="0" cy="26670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600366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3DC2813-3CD3-5449-A15E-A10B42378763}"/>
              </a:ext>
            </a:extLst>
          </p:cNvPr>
          <p:cNvSpPr>
            <a:spLocks noGrp="1"/>
          </p:cNvSpPr>
          <p:nvPr>
            <p:ph type="title"/>
          </p:nvPr>
        </p:nvSpPr>
        <p:spPr>
          <a:xfrm>
            <a:off x="371061" y="365125"/>
            <a:ext cx="10982739"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506C0279-A432-554A-B4BA-32BB7BF5EC41}"/>
              </a:ext>
            </a:extLst>
          </p:cNvPr>
          <p:cNvSpPr>
            <a:spLocks noGrp="1"/>
          </p:cNvSpPr>
          <p:nvPr>
            <p:ph type="body" idx="1"/>
          </p:nvPr>
        </p:nvSpPr>
        <p:spPr>
          <a:xfrm>
            <a:off x="371061" y="1825625"/>
            <a:ext cx="10982739"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0E8A69AA-344F-0A44-ADCB-6C46AF2BC557}"/>
              </a:ext>
            </a:extLst>
          </p:cNvPr>
          <p:cNvSpPr>
            <a:spLocks noGrp="1"/>
          </p:cNvSpPr>
          <p:nvPr>
            <p:ph type="ftr" sz="quarter" idx="3"/>
          </p:nvPr>
        </p:nvSpPr>
        <p:spPr>
          <a:xfrm>
            <a:off x="750896" y="6356350"/>
            <a:ext cx="5966098" cy="365125"/>
          </a:xfrm>
          <a:prstGeom prst="rect">
            <a:avLst/>
          </a:prstGeom>
        </p:spPr>
        <p:txBody>
          <a:bodyPr vert="horz" lIns="91440" tIns="45720" rIns="91440" bIns="45720" rtlCol="0" anchor="ctr"/>
          <a:lstStyle>
            <a:lvl1pPr algn="l">
              <a:defRPr sz="1200">
                <a:solidFill>
                  <a:schemeClr val="accent6"/>
                </a:solidFill>
              </a:defRPr>
            </a:lvl1pPr>
          </a:lstStyle>
          <a:p>
            <a:r>
              <a:rPr lang="en-US"/>
              <a:t>SPP/APR Stakeholder Engagement</a:t>
            </a:r>
          </a:p>
        </p:txBody>
      </p:sp>
      <p:sp>
        <p:nvSpPr>
          <p:cNvPr id="6" name="Slide Number Placeholder 5">
            <a:extLst>
              <a:ext uri="{FF2B5EF4-FFF2-40B4-BE49-F238E27FC236}">
                <a16:creationId xmlns:a16="http://schemas.microsoft.com/office/drawing/2014/main" id="{6CEFAAAC-834A-4843-BEE0-B1F96C2B5210}"/>
              </a:ext>
            </a:extLst>
          </p:cNvPr>
          <p:cNvSpPr>
            <a:spLocks noGrp="1"/>
          </p:cNvSpPr>
          <p:nvPr>
            <p:ph type="sldNum" sz="quarter" idx="4"/>
          </p:nvPr>
        </p:nvSpPr>
        <p:spPr>
          <a:xfrm>
            <a:off x="129309" y="6356350"/>
            <a:ext cx="621587" cy="365125"/>
          </a:xfrm>
          <a:prstGeom prst="rect">
            <a:avLst/>
          </a:prstGeom>
        </p:spPr>
        <p:txBody>
          <a:bodyPr vert="horz" lIns="91440" tIns="45720" rIns="91440" bIns="45720" rtlCol="0" anchor="ctr"/>
          <a:lstStyle>
            <a:lvl1pPr algn="l">
              <a:defRPr sz="1200">
                <a:solidFill>
                  <a:schemeClr val="accent6"/>
                </a:solidFill>
              </a:defRPr>
            </a:lvl1pPr>
          </a:lstStyle>
          <a:p>
            <a:fld id="{2066355A-084C-D24E-9AD2-7E4FC41EA627}" type="slidenum">
              <a:rPr lang="en-US" smtClean="0"/>
              <a:pPr/>
              <a:t>‹#›</a:t>
            </a:fld>
            <a:endParaRPr lang="en-US"/>
          </a:p>
        </p:txBody>
      </p:sp>
    </p:spTree>
    <p:extLst>
      <p:ext uri="{BB962C8B-B14F-4D97-AF65-F5344CB8AC3E}">
        <p14:creationId xmlns:p14="http://schemas.microsoft.com/office/powerpoint/2010/main" val="21190896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8" r:id="rId7"/>
  </p:sldLayoutIdLst>
  <p:hf hdr="0" dt="0"/>
  <p:txStyles>
    <p:titleStyle>
      <a:lvl1pPr algn="l" defTabSz="914400" rtl="0" eaLnBrk="1" latinLnBrk="0" hangingPunct="1">
        <a:lnSpc>
          <a:spcPct val="90000"/>
        </a:lnSpc>
        <a:spcBef>
          <a:spcPct val="0"/>
        </a:spcBef>
        <a:buNone/>
        <a:defRPr sz="4400" b="1"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Clr>
          <a:schemeClr val="tx1"/>
        </a:buClr>
        <a:buFont typeface="Arial" panose="020B0604020202020204" pitchFamily="34" charset="0"/>
        <a:buChar char="•"/>
        <a:defRPr sz="3200" kern="1200">
          <a:solidFill>
            <a:schemeClr val="tx2"/>
          </a:solidFill>
          <a:latin typeface="+mn-lt"/>
          <a:ea typeface="+mn-ea"/>
          <a:cs typeface="+mn-cs"/>
        </a:defRPr>
      </a:lvl1pPr>
      <a:lvl2pPr marL="685800" indent="-228600" algn="l" defTabSz="914400" rtl="0" eaLnBrk="1" latinLnBrk="0" hangingPunct="1">
        <a:lnSpc>
          <a:spcPct val="90000"/>
        </a:lnSpc>
        <a:spcBef>
          <a:spcPts val="500"/>
        </a:spcBef>
        <a:buClr>
          <a:schemeClr val="tx1"/>
        </a:buClr>
        <a:buFont typeface="Arial" panose="020B0604020202020204" pitchFamily="34" charset="0"/>
        <a:buChar char="•"/>
        <a:defRPr sz="2800" kern="1200">
          <a:solidFill>
            <a:schemeClr val="tx2"/>
          </a:solidFill>
          <a:latin typeface="+mn-lt"/>
          <a:ea typeface="+mn-ea"/>
          <a:cs typeface="+mn-cs"/>
        </a:defRPr>
      </a:lvl2pPr>
      <a:lvl3pPr marL="1143000" indent="-228600" algn="l" defTabSz="914400" rtl="0" eaLnBrk="1" latinLnBrk="0" hangingPunct="1">
        <a:lnSpc>
          <a:spcPct val="90000"/>
        </a:lnSpc>
        <a:spcBef>
          <a:spcPts val="500"/>
        </a:spcBef>
        <a:buClr>
          <a:schemeClr val="tx1"/>
        </a:buClr>
        <a:buFont typeface="Arial" panose="020B0604020202020204" pitchFamily="34" charset="0"/>
        <a:buChar char="•"/>
        <a:defRPr sz="2400" kern="1200">
          <a:solidFill>
            <a:schemeClr val="tx2"/>
          </a:solidFill>
          <a:latin typeface="+mn-lt"/>
          <a:ea typeface="+mn-ea"/>
          <a:cs typeface="+mn-cs"/>
        </a:defRPr>
      </a:lvl3pPr>
      <a:lvl4pPr marL="1600200" indent="-228600" algn="l" defTabSz="914400" rtl="0" eaLnBrk="1" latinLnBrk="0" hangingPunct="1">
        <a:lnSpc>
          <a:spcPct val="90000"/>
        </a:lnSpc>
        <a:spcBef>
          <a:spcPts val="500"/>
        </a:spcBef>
        <a:buClr>
          <a:schemeClr val="tx1"/>
        </a:buClr>
        <a:buFont typeface="Arial" panose="020B0604020202020204" pitchFamily="34" charset="0"/>
        <a:buChar char="•"/>
        <a:defRPr sz="2400" kern="1200">
          <a:solidFill>
            <a:schemeClr val="tx2"/>
          </a:solidFill>
          <a:latin typeface="+mn-lt"/>
          <a:ea typeface="+mn-ea"/>
          <a:cs typeface="+mn-cs"/>
        </a:defRPr>
      </a:lvl4pPr>
      <a:lvl5pPr marL="2057400" indent="-228600" algn="l" defTabSz="914400" rtl="0" eaLnBrk="1" latinLnBrk="0" hangingPunct="1">
        <a:lnSpc>
          <a:spcPct val="90000"/>
        </a:lnSpc>
        <a:spcBef>
          <a:spcPts val="500"/>
        </a:spcBef>
        <a:buClr>
          <a:schemeClr val="tx1"/>
        </a:buClr>
        <a:buFont typeface="Arial" panose="020B0604020202020204" pitchFamily="34" charset="0"/>
        <a:buChar char="•"/>
        <a:defRPr sz="2400" kern="1200">
          <a:solidFill>
            <a:schemeClr val="tx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chart" Target="../charts/chart9.xml"/><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chart" Target="../charts/chart10.xml"/><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chart" Target="../charts/chart11.xml"/><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chart" Target="../charts/chart12.xml"/><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chart" Target="../charts/chart13.xml"/><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chart" Target="../charts/chart14.xml"/><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chart" Target="../charts/chart15.xml"/><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chart" Target="../charts/chart16.xml"/><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chart" Target="../charts/chart17.xml"/><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chart" Target="../charts/chart18.xml"/><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hyperlink" Target="mailto:Louanne.Mullens@sde.ok.gov"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71061" y="551921"/>
            <a:ext cx="4749579" cy="3050117"/>
          </a:xfrm>
        </p:spPr>
        <p:txBody>
          <a:bodyPr>
            <a:normAutofit/>
          </a:bodyPr>
          <a:lstStyle/>
          <a:p>
            <a:r>
              <a:rPr lang="en-US" dirty="0"/>
              <a:t>FFY 2020-2025 Final Targets for SoonerStart Outcomes</a:t>
            </a:r>
          </a:p>
        </p:txBody>
      </p:sp>
      <p:sp>
        <p:nvSpPr>
          <p:cNvPr id="3" name="Subtitle 2"/>
          <p:cNvSpPr>
            <a:spLocks noGrp="1"/>
          </p:cNvSpPr>
          <p:nvPr>
            <p:ph type="subTitle" idx="1"/>
          </p:nvPr>
        </p:nvSpPr>
        <p:spPr>
          <a:xfrm>
            <a:off x="213360" y="3829722"/>
            <a:ext cx="6085839" cy="1237130"/>
          </a:xfrm>
        </p:spPr>
        <p:txBody>
          <a:bodyPr>
            <a:noAutofit/>
          </a:bodyPr>
          <a:lstStyle/>
          <a:p>
            <a:r>
              <a:rPr lang="en-US" sz="2800" b="1" dirty="0">
                <a:solidFill>
                  <a:srgbClr val="D15420"/>
                </a:solidFill>
              </a:rPr>
              <a:t>Summary of Stakeholder Input for 2020-2025 State Performance Plan</a:t>
            </a:r>
          </a:p>
        </p:txBody>
      </p:sp>
    </p:spTree>
    <p:extLst>
      <p:ext uri="{BB962C8B-B14F-4D97-AF65-F5344CB8AC3E}">
        <p14:creationId xmlns:p14="http://schemas.microsoft.com/office/powerpoint/2010/main" val="318274266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2F46A407-9B1A-4152-A64D-37C4BA406F77}"/>
              </a:ext>
            </a:extLst>
          </p:cNvPr>
          <p:cNvSpPr>
            <a:spLocks noGrp="1"/>
          </p:cNvSpPr>
          <p:nvPr>
            <p:ph type="title"/>
          </p:nvPr>
        </p:nvSpPr>
        <p:spPr>
          <a:xfrm>
            <a:off x="116840" y="313707"/>
            <a:ext cx="11958320" cy="1325563"/>
          </a:xfrm>
        </p:spPr>
        <p:txBody>
          <a:bodyPr>
            <a:normAutofit/>
          </a:bodyPr>
          <a:lstStyle/>
          <a:p>
            <a:r>
              <a:rPr lang="en-US" sz="4100" dirty="0"/>
              <a:t>Indicator 3: Early Childhood Outcomes (ECOs)</a:t>
            </a:r>
          </a:p>
        </p:txBody>
      </p:sp>
      <p:sp>
        <p:nvSpPr>
          <p:cNvPr id="8" name="Content Placeholder 7">
            <a:extLst>
              <a:ext uri="{FF2B5EF4-FFF2-40B4-BE49-F238E27FC236}">
                <a16:creationId xmlns:a16="http://schemas.microsoft.com/office/drawing/2014/main" id="{C6C904F8-3499-477A-9D81-DEB8A4368C11}"/>
              </a:ext>
            </a:extLst>
          </p:cNvPr>
          <p:cNvSpPr>
            <a:spLocks noGrp="1"/>
          </p:cNvSpPr>
          <p:nvPr>
            <p:ph idx="1"/>
          </p:nvPr>
        </p:nvSpPr>
        <p:spPr>
          <a:xfrm>
            <a:off x="258234" y="1561465"/>
            <a:ext cx="11603603" cy="4351338"/>
          </a:xfrm>
        </p:spPr>
        <p:txBody>
          <a:bodyPr>
            <a:normAutofit/>
          </a:bodyPr>
          <a:lstStyle/>
          <a:p>
            <a:pPr marL="0" indent="0">
              <a:buNone/>
            </a:pPr>
            <a:r>
              <a:rPr lang="en-US" dirty="0" err="1"/>
              <a:t>SoonerStart</a:t>
            </a:r>
            <a:r>
              <a:rPr lang="en-US" dirty="0"/>
              <a:t> is required to report the percentage of children demonstrating individual growth and the percentage of children exiting the program at peer-level development in three outcome areas:</a:t>
            </a:r>
          </a:p>
          <a:p>
            <a:pPr marL="457200" lvl="1" indent="0">
              <a:buNone/>
            </a:pPr>
            <a:r>
              <a:rPr lang="en-US" dirty="0"/>
              <a:t>A. Social-emotional skills</a:t>
            </a:r>
          </a:p>
          <a:p>
            <a:pPr marL="457200" lvl="1" indent="0">
              <a:buNone/>
            </a:pPr>
            <a:r>
              <a:rPr lang="en-US" dirty="0"/>
              <a:t>B. Knowledge and skills (including literacy)</a:t>
            </a:r>
          </a:p>
          <a:p>
            <a:pPr marL="457200" lvl="1" indent="0">
              <a:buNone/>
            </a:pPr>
            <a:r>
              <a:rPr lang="en-US" dirty="0"/>
              <a:t>C. Behaviors to meet needs</a:t>
            </a:r>
          </a:p>
        </p:txBody>
      </p:sp>
      <p:sp>
        <p:nvSpPr>
          <p:cNvPr id="5" name="Footer Placeholder 4">
            <a:extLst>
              <a:ext uri="{FF2B5EF4-FFF2-40B4-BE49-F238E27FC236}">
                <a16:creationId xmlns:a16="http://schemas.microsoft.com/office/drawing/2014/main" id="{4F177CDE-A9E5-42FC-AC4B-54BE340E4851}"/>
              </a:ext>
            </a:extLst>
          </p:cNvPr>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787878"/>
                </a:solidFill>
                <a:effectLst/>
                <a:uLnTx/>
                <a:uFillTx/>
                <a:latin typeface="Arial" panose="020B0604020202020204"/>
                <a:ea typeface="+mn-ea"/>
                <a:cs typeface="+mn-cs"/>
              </a:rPr>
              <a:t>FFY 2020-2025 Targets for SoonerStart Outcomes</a:t>
            </a:r>
          </a:p>
        </p:txBody>
      </p:sp>
      <p:sp>
        <p:nvSpPr>
          <p:cNvPr id="6" name="Slide Number Placeholder 5">
            <a:extLst>
              <a:ext uri="{FF2B5EF4-FFF2-40B4-BE49-F238E27FC236}">
                <a16:creationId xmlns:a16="http://schemas.microsoft.com/office/drawing/2014/main" id="{0FF72023-0ACB-4F26-9C43-8BD3717F8C7C}"/>
              </a:ext>
            </a:extLst>
          </p:cNvPr>
          <p:cNvSpPr>
            <a:spLocks noGrp="1"/>
          </p:cNvSpPr>
          <p:nvPr>
            <p:ph type="sldNum" sz="quarter" idx="12"/>
          </p:nvPr>
        </p:nvSpPr>
        <p:spPr/>
        <p:txBody>
          <a:bodyPr/>
          <a:lstStyle/>
          <a:p>
            <a:fld id="{2066355A-084C-D24E-9AD2-7E4FC41EA627}" type="slidenum">
              <a:rPr lang="en-US" smtClean="0"/>
              <a:t>10</a:t>
            </a:fld>
            <a:endParaRPr lang="en-US"/>
          </a:p>
        </p:txBody>
      </p:sp>
    </p:spTree>
    <p:extLst>
      <p:ext uri="{BB962C8B-B14F-4D97-AF65-F5344CB8AC3E}">
        <p14:creationId xmlns:p14="http://schemas.microsoft.com/office/powerpoint/2010/main" val="410524472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9D94C1-3091-4E7A-8C1F-77F20F511B94}"/>
              </a:ext>
            </a:extLst>
          </p:cNvPr>
          <p:cNvSpPr>
            <a:spLocks noGrp="1"/>
          </p:cNvSpPr>
          <p:nvPr>
            <p:ph type="title"/>
          </p:nvPr>
        </p:nvSpPr>
        <p:spPr/>
        <p:txBody>
          <a:bodyPr>
            <a:normAutofit/>
          </a:bodyPr>
          <a:lstStyle/>
          <a:p>
            <a:r>
              <a:rPr lang="en-US" sz="4000" dirty="0"/>
              <a:t>Indicator 3A: ECOs -Social Emotional Skills</a:t>
            </a:r>
          </a:p>
        </p:txBody>
      </p:sp>
      <p:sp>
        <p:nvSpPr>
          <p:cNvPr id="3" name="Content Placeholder 2">
            <a:extLst>
              <a:ext uri="{FF2B5EF4-FFF2-40B4-BE49-F238E27FC236}">
                <a16:creationId xmlns:a16="http://schemas.microsoft.com/office/drawing/2014/main" id="{89ED09F8-175C-4C62-AC0B-588CA788A060}"/>
              </a:ext>
            </a:extLst>
          </p:cNvPr>
          <p:cNvSpPr>
            <a:spLocks noGrp="1"/>
          </p:cNvSpPr>
          <p:nvPr>
            <p:ph idx="1"/>
          </p:nvPr>
        </p:nvSpPr>
        <p:spPr>
          <a:xfrm>
            <a:off x="294198" y="1602105"/>
            <a:ext cx="11603603" cy="4351338"/>
          </a:xfrm>
        </p:spPr>
        <p:txBody>
          <a:bodyPr/>
          <a:lstStyle/>
          <a:p>
            <a:pPr marL="0" indent="0">
              <a:buNone/>
            </a:pPr>
            <a:r>
              <a:rPr lang="en-US" dirty="0"/>
              <a:t>Over the past six years, </a:t>
            </a:r>
            <a:r>
              <a:rPr lang="en-US" dirty="0">
                <a:solidFill>
                  <a:srgbClr val="FF0000"/>
                </a:solidFill>
              </a:rPr>
              <a:t>82.65% </a:t>
            </a:r>
            <a:r>
              <a:rPr lang="en-US" dirty="0"/>
              <a:t>of children receiving </a:t>
            </a:r>
            <a:r>
              <a:rPr lang="en-US" dirty="0" err="1"/>
              <a:t>SoonerStart</a:t>
            </a:r>
            <a:r>
              <a:rPr lang="en-US" dirty="0"/>
              <a:t> services for at least six months demonstrated individual </a:t>
            </a:r>
            <a:r>
              <a:rPr lang="en-US" b="1" dirty="0">
                <a:solidFill>
                  <a:srgbClr val="7030A0"/>
                </a:solidFill>
              </a:rPr>
              <a:t>growth</a:t>
            </a:r>
            <a:r>
              <a:rPr lang="en-US" dirty="0">
                <a:solidFill>
                  <a:schemeClr val="accent2"/>
                </a:solidFill>
              </a:rPr>
              <a:t> </a:t>
            </a:r>
            <a:r>
              <a:rPr lang="en-US" dirty="0"/>
              <a:t>in social emotional skills and </a:t>
            </a:r>
            <a:r>
              <a:rPr lang="en-US" dirty="0">
                <a:solidFill>
                  <a:srgbClr val="FF0000"/>
                </a:solidFill>
              </a:rPr>
              <a:t>53.47% </a:t>
            </a:r>
            <a:r>
              <a:rPr lang="en-US" dirty="0"/>
              <a:t>of children were functioning within </a:t>
            </a:r>
            <a:r>
              <a:rPr lang="en-US" b="1" dirty="0">
                <a:solidFill>
                  <a:schemeClr val="accent2"/>
                </a:solidFill>
              </a:rPr>
              <a:t>peer level </a:t>
            </a:r>
            <a:r>
              <a:rPr lang="en-US" dirty="0"/>
              <a:t>in social emotional skills by the time they exited the program. </a:t>
            </a:r>
          </a:p>
          <a:p>
            <a:pPr marL="0" indent="0">
              <a:buNone/>
            </a:pPr>
            <a:endParaRPr lang="en-US" dirty="0"/>
          </a:p>
          <a:p>
            <a:pPr marL="0" indent="0">
              <a:buNone/>
            </a:pPr>
            <a:endParaRPr lang="en-US" dirty="0"/>
          </a:p>
        </p:txBody>
      </p:sp>
      <p:sp>
        <p:nvSpPr>
          <p:cNvPr id="4" name="Footer Placeholder 3">
            <a:extLst>
              <a:ext uri="{FF2B5EF4-FFF2-40B4-BE49-F238E27FC236}">
                <a16:creationId xmlns:a16="http://schemas.microsoft.com/office/drawing/2014/main" id="{FB996950-F61E-4E25-9FAF-61782D3AD8F6}"/>
              </a:ext>
            </a:extLst>
          </p:cNvPr>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787878"/>
                </a:solidFill>
                <a:effectLst/>
                <a:uLnTx/>
                <a:uFillTx/>
                <a:latin typeface="Arial" panose="020B0604020202020204"/>
                <a:ea typeface="+mn-ea"/>
                <a:cs typeface="+mn-cs"/>
              </a:rPr>
              <a:t>FFY 2020-2025 Targets for SoonerStart Outcomes</a:t>
            </a:r>
          </a:p>
        </p:txBody>
      </p:sp>
      <p:sp>
        <p:nvSpPr>
          <p:cNvPr id="5" name="Slide Number Placeholder 4">
            <a:extLst>
              <a:ext uri="{FF2B5EF4-FFF2-40B4-BE49-F238E27FC236}">
                <a16:creationId xmlns:a16="http://schemas.microsoft.com/office/drawing/2014/main" id="{28F4B4B7-B164-447F-A57E-EFA5C6232109}"/>
              </a:ext>
            </a:extLst>
          </p:cNvPr>
          <p:cNvSpPr>
            <a:spLocks noGrp="1"/>
          </p:cNvSpPr>
          <p:nvPr>
            <p:ph type="sldNum" sz="quarter" idx="12"/>
          </p:nvPr>
        </p:nvSpPr>
        <p:spPr/>
        <p:txBody>
          <a:bodyPr/>
          <a:lstStyle/>
          <a:p>
            <a:fld id="{2066355A-084C-D24E-9AD2-7E4FC41EA627}" type="slidenum">
              <a:rPr lang="en-US" smtClean="0"/>
              <a:t>11</a:t>
            </a:fld>
            <a:endParaRPr lang="en-US"/>
          </a:p>
        </p:txBody>
      </p:sp>
    </p:spTree>
    <p:extLst>
      <p:ext uri="{BB962C8B-B14F-4D97-AF65-F5344CB8AC3E}">
        <p14:creationId xmlns:p14="http://schemas.microsoft.com/office/powerpoint/2010/main" val="110529669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C9D93D7-5A38-43B6-99A2-D72999BD75A9}"/>
              </a:ext>
            </a:extLst>
          </p:cNvPr>
          <p:cNvSpPr>
            <a:spLocks noGrp="1"/>
          </p:cNvSpPr>
          <p:nvPr>
            <p:ph type="title"/>
          </p:nvPr>
        </p:nvSpPr>
        <p:spPr>
          <a:xfrm>
            <a:off x="298470" y="223330"/>
            <a:ext cx="11603603" cy="1325563"/>
          </a:xfrm>
        </p:spPr>
        <p:txBody>
          <a:bodyPr>
            <a:normAutofit/>
          </a:bodyPr>
          <a:lstStyle/>
          <a:p>
            <a:r>
              <a:rPr lang="en-US" sz="3600" dirty="0"/>
              <a:t>Indicator 3A: ECOs - </a:t>
            </a:r>
            <a:r>
              <a:rPr lang="en-US" sz="3600" dirty="0">
                <a:solidFill>
                  <a:srgbClr val="7030A0"/>
                </a:solidFill>
              </a:rPr>
              <a:t>Growth</a:t>
            </a:r>
            <a:r>
              <a:rPr lang="en-US" sz="3600" dirty="0"/>
              <a:t> in S/E Skills</a:t>
            </a:r>
            <a:br>
              <a:rPr lang="en-US" sz="3600" dirty="0"/>
            </a:br>
            <a:endParaRPr lang="en-US" sz="3600" dirty="0"/>
          </a:p>
        </p:txBody>
      </p:sp>
      <p:graphicFrame>
        <p:nvGraphicFramePr>
          <p:cNvPr id="8" name="Content Placeholder 7" descr="This chart shows the historical data and targets for the past APR cycle (2013-2019) for indicator 7.1A.">
            <a:extLst>
              <a:ext uri="{FF2B5EF4-FFF2-40B4-BE49-F238E27FC236}">
                <a16:creationId xmlns:a16="http://schemas.microsoft.com/office/drawing/2014/main" id="{43969AF0-4865-44DE-8771-77DF34502639}"/>
              </a:ext>
            </a:extLst>
          </p:cNvPr>
          <p:cNvGraphicFramePr>
            <a:graphicFrameLocks noGrp="1"/>
          </p:cNvGraphicFramePr>
          <p:nvPr>
            <p:ph idx="1"/>
            <p:extLst>
              <p:ext uri="{D42A27DB-BD31-4B8C-83A1-F6EECF244321}">
                <p14:modId xmlns:p14="http://schemas.microsoft.com/office/powerpoint/2010/main" val="722902188"/>
              </p:ext>
            </p:extLst>
          </p:nvPr>
        </p:nvGraphicFramePr>
        <p:xfrm>
          <a:off x="293688" y="1690688"/>
          <a:ext cx="11199066" cy="3472983"/>
        </p:xfrm>
        <a:graphic>
          <a:graphicData uri="http://schemas.openxmlformats.org/drawingml/2006/chart">
            <c:chart xmlns:c="http://schemas.openxmlformats.org/drawingml/2006/chart" xmlns:r="http://schemas.openxmlformats.org/officeDocument/2006/relationships" r:id="rId3"/>
          </a:graphicData>
        </a:graphic>
      </p:graphicFrame>
      <p:sp>
        <p:nvSpPr>
          <p:cNvPr id="2" name="Footer Placeholder 1">
            <a:extLst>
              <a:ext uri="{FF2B5EF4-FFF2-40B4-BE49-F238E27FC236}">
                <a16:creationId xmlns:a16="http://schemas.microsoft.com/office/drawing/2014/main" id="{4FD356CB-32E7-4089-900F-56FAE50F55E2}"/>
              </a:ext>
            </a:extLst>
          </p:cNvPr>
          <p:cNvSpPr>
            <a:spLocks noGrp="1"/>
          </p:cNvSpPr>
          <p:nvPr>
            <p:ph type="ftr" sz="quarter" idx="11"/>
          </p:nvPr>
        </p:nvSpPr>
        <p:spPr>
          <a:xfrm>
            <a:off x="513829" y="6363318"/>
            <a:ext cx="5966098" cy="365125"/>
          </a:xfr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787878"/>
                </a:solidFill>
                <a:effectLst/>
                <a:uLnTx/>
                <a:uFillTx/>
                <a:latin typeface="Arial" panose="020B0604020202020204"/>
                <a:ea typeface="+mn-ea"/>
                <a:cs typeface="+mn-cs"/>
              </a:rPr>
              <a:t>FFY 2020-2025 Targets for SoonerStart Outcomes</a:t>
            </a:r>
          </a:p>
        </p:txBody>
      </p:sp>
      <p:sp>
        <p:nvSpPr>
          <p:cNvPr id="3" name="Slide Number Placeholder 2">
            <a:extLst>
              <a:ext uri="{FF2B5EF4-FFF2-40B4-BE49-F238E27FC236}">
                <a16:creationId xmlns:a16="http://schemas.microsoft.com/office/drawing/2014/main" id="{89017BE8-4150-4DC4-A861-89997AFBD2C3}"/>
              </a:ext>
            </a:extLst>
          </p:cNvPr>
          <p:cNvSpPr>
            <a:spLocks noGrp="1"/>
          </p:cNvSpPr>
          <p:nvPr>
            <p:ph type="sldNum" sz="quarter" idx="12"/>
          </p:nvPr>
        </p:nvSpPr>
        <p:spPr>
          <a:xfrm>
            <a:off x="0" y="6363318"/>
            <a:ext cx="516468" cy="365125"/>
          </a:xfrm>
        </p:spPr>
        <p:txBody>
          <a:bodyPr/>
          <a:lstStyle/>
          <a:p>
            <a:fld id="{2066355A-084C-D24E-9AD2-7E4FC41EA627}" type="slidenum">
              <a:rPr lang="en-US" smtClean="0"/>
              <a:pPr/>
              <a:t>12</a:t>
            </a:fld>
            <a:endParaRPr lang="en-US"/>
          </a:p>
        </p:txBody>
      </p:sp>
      <p:sp>
        <p:nvSpPr>
          <p:cNvPr id="9" name="TextBox 6">
            <a:extLst>
              <a:ext uri="{FF2B5EF4-FFF2-40B4-BE49-F238E27FC236}">
                <a16:creationId xmlns:a16="http://schemas.microsoft.com/office/drawing/2014/main" id="{78C2AAA0-A524-462C-B84E-D0056607BDC0}"/>
              </a:ext>
            </a:extLst>
          </p:cNvPr>
          <p:cNvSpPr txBox="1"/>
          <p:nvPr/>
        </p:nvSpPr>
        <p:spPr>
          <a:xfrm>
            <a:off x="7670039" y="3296203"/>
            <a:ext cx="3105337" cy="400110"/>
          </a:xfrm>
          <a:prstGeom prst="rect">
            <a:avLst/>
          </a:prstGeom>
          <a:noFill/>
        </p:spPr>
        <p:txBody>
          <a:bodyPr wrap="non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sz="2000" dirty="0">
                <a:solidFill>
                  <a:schemeClr val="accent2"/>
                </a:solidFill>
              </a:rPr>
              <a:t>Baseline: 2013 at 78.15%</a:t>
            </a:r>
          </a:p>
        </p:txBody>
      </p:sp>
      <p:sp>
        <p:nvSpPr>
          <p:cNvPr id="4" name="TextBox 3">
            <a:extLst>
              <a:ext uri="{FF2B5EF4-FFF2-40B4-BE49-F238E27FC236}">
                <a16:creationId xmlns:a16="http://schemas.microsoft.com/office/drawing/2014/main" id="{6C9DDC6B-785A-4836-9D14-EA99F961591A}"/>
              </a:ext>
            </a:extLst>
          </p:cNvPr>
          <p:cNvSpPr txBox="1"/>
          <p:nvPr/>
        </p:nvSpPr>
        <p:spPr>
          <a:xfrm>
            <a:off x="358588" y="5301829"/>
            <a:ext cx="11199066" cy="646331"/>
          </a:xfrm>
          <a:prstGeom prst="rect">
            <a:avLst/>
          </a:prstGeom>
          <a:noFill/>
        </p:spPr>
        <p:txBody>
          <a:bodyPr wrap="square" rtlCol="0">
            <a:spAutoFit/>
          </a:bodyPr>
          <a:lstStyle/>
          <a:p>
            <a:r>
              <a:rPr lang="en-US" sz="1800" b="1" dirty="0">
                <a:solidFill>
                  <a:srgbClr val="0070C0"/>
                </a:solidFill>
              </a:rPr>
              <a:t>66% of stakeholders responding selected target intervals for the next six years using the historic trend line with no revision of the 2013 baseline. The FY2025</a:t>
            </a:r>
            <a:r>
              <a:rPr lang="en-US" b="1" dirty="0">
                <a:solidFill>
                  <a:srgbClr val="0070C0"/>
                </a:solidFill>
              </a:rPr>
              <a:t> final target is above baseline at </a:t>
            </a:r>
            <a:r>
              <a:rPr lang="en-US" b="1" dirty="0">
                <a:solidFill>
                  <a:srgbClr val="FF0000"/>
                </a:solidFill>
              </a:rPr>
              <a:t>80.50%.</a:t>
            </a:r>
            <a:endParaRPr lang="en-US" sz="1800" b="1" dirty="0">
              <a:solidFill>
                <a:srgbClr val="FF0000"/>
              </a:solidFill>
            </a:endParaRPr>
          </a:p>
        </p:txBody>
      </p:sp>
    </p:spTree>
    <p:extLst>
      <p:ext uri="{BB962C8B-B14F-4D97-AF65-F5344CB8AC3E}">
        <p14:creationId xmlns:p14="http://schemas.microsoft.com/office/powerpoint/2010/main" val="283924749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B69561D-4034-4D9F-8C99-700DC18C7DE2}"/>
              </a:ext>
            </a:extLst>
          </p:cNvPr>
          <p:cNvSpPr>
            <a:spLocks noGrp="1"/>
          </p:cNvSpPr>
          <p:nvPr>
            <p:ph type="title"/>
          </p:nvPr>
        </p:nvSpPr>
        <p:spPr>
          <a:xfrm>
            <a:off x="293688" y="129557"/>
            <a:ext cx="11603603" cy="1325563"/>
          </a:xfrm>
        </p:spPr>
        <p:txBody>
          <a:bodyPr>
            <a:normAutofit/>
          </a:bodyPr>
          <a:lstStyle/>
          <a:p>
            <a:r>
              <a:rPr lang="en-US" sz="3600" dirty="0"/>
              <a:t>Indicator 3A: ECOs – </a:t>
            </a:r>
            <a:r>
              <a:rPr lang="en-US" sz="3600" dirty="0">
                <a:solidFill>
                  <a:schemeClr val="accent2"/>
                </a:solidFill>
              </a:rPr>
              <a:t>Peer Level </a:t>
            </a:r>
            <a:r>
              <a:rPr lang="en-US" sz="3600" dirty="0"/>
              <a:t>in S/E Skills</a:t>
            </a:r>
            <a:br>
              <a:rPr lang="en-US" sz="3600" dirty="0"/>
            </a:br>
            <a:endParaRPr lang="en-US" sz="3600" dirty="0"/>
          </a:p>
        </p:txBody>
      </p:sp>
      <p:graphicFrame>
        <p:nvGraphicFramePr>
          <p:cNvPr id="8" name="Content Placeholder 7" descr="This chart shows the past data and possible future target lines for the next APR cycle for indicator 7.2A.">
            <a:extLst>
              <a:ext uri="{FF2B5EF4-FFF2-40B4-BE49-F238E27FC236}">
                <a16:creationId xmlns:a16="http://schemas.microsoft.com/office/drawing/2014/main" id="{43969AF0-4865-44DE-8771-77DF34502639}"/>
              </a:ext>
            </a:extLst>
          </p:cNvPr>
          <p:cNvGraphicFramePr>
            <a:graphicFrameLocks noGrp="1"/>
          </p:cNvGraphicFramePr>
          <p:nvPr>
            <p:ph idx="1"/>
            <p:extLst>
              <p:ext uri="{D42A27DB-BD31-4B8C-83A1-F6EECF244321}">
                <p14:modId xmlns:p14="http://schemas.microsoft.com/office/powerpoint/2010/main" val="2513696459"/>
              </p:ext>
            </p:extLst>
          </p:nvPr>
        </p:nvGraphicFramePr>
        <p:xfrm>
          <a:off x="258234" y="1455120"/>
          <a:ext cx="10956613" cy="3753374"/>
        </p:xfrm>
        <a:graphic>
          <a:graphicData uri="http://schemas.openxmlformats.org/drawingml/2006/chart">
            <c:chart xmlns:c="http://schemas.openxmlformats.org/drawingml/2006/chart" xmlns:r="http://schemas.openxmlformats.org/officeDocument/2006/relationships" r:id="rId3"/>
          </a:graphicData>
        </a:graphic>
      </p:graphicFrame>
      <p:sp>
        <p:nvSpPr>
          <p:cNvPr id="2" name="Footer Placeholder 1">
            <a:extLst>
              <a:ext uri="{FF2B5EF4-FFF2-40B4-BE49-F238E27FC236}">
                <a16:creationId xmlns:a16="http://schemas.microsoft.com/office/drawing/2014/main" id="{17F2C294-2A4B-4A33-BE37-3B794A014312}"/>
              </a:ext>
            </a:extLst>
          </p:cNvPr>
          <p:cNvSpPr>
            <a:spLocks noGrp="1"/>
          </p:cNvSpPr>
          <p:nvPr>
            <p:ph type="ftr" sz="quarter" idx="11"/>
          </p:nvPr>
        </p:nvSpPr>
        <p:spPr>
          <a:xfrm>
            <a:off x="513829" y="6363318"/>
            <a:ext cx="5966098" cy="365125"/>
          </a:xfrm>
        </p:spPr>
        <p:txBody>
          <a:bodyPr/>
          <a:lstStyle/>
          <a:p>
            <a:r>
              <a:rPr kumimoji="0" lang="en-US" sz="1200" b="0" i="0" u="none" strike="noStrike" kern="1200" cap="none" spc="0" normalizeH="0" baseline="0" noProof="0" dirty="0">
                <a:ln>
                  <a:noFill/>
                </a:ln>
                <a:solidFill>
                  <a:srgbClr val="787878"/>
                </a:solidFill>
                <a:effectLst/>
                <a:uLnTx/>
                <a:uFillTx/>
                <a:latin typeface="Arial" panose="020B0604020202020204"/>
                <a:ea typeface="+mn-ea"/>
                <a:cs typeface="+mn-cs"/>
              </a:rPr>
              <a:t>FFY 2020-2025 Targets for SoonerStart Outcomes</a:t>
            </a:r>
          </a:p>
        </p:txBody>
      </p:sp>
      <p:sp>
        <p:nvSpPr>
          <p:cNvPr id="3" name="Slide Number Placeholder 2">
            <a:extLst>
              <a:ext uri="{FF2B5EF4-FFF2-40B4-BE49-F238E27FC236}">
                <a16:creationId xmlns:a16="http://schemas.microsoft.com/office/drawing/2014/main" id="{69BE67C5-3FBC-4A17-AABC-12B32F8882D7}"/>
              </a:ext>
            </a:extLst>
          </p:cNvPr>
          <p:cNvSpPr>
            <a:spLocks noGrp="1"/>
          </p:cNvSpPr>
          <p:nvPr>
            <p:ph type="sldNum" sz="quarter" idx="12"/>
          </p:nvPr>
        </p:nvSpPr>
        <p:spPr>
          <a:xfrm>
            <a:off x="0" y="6363318"/>
            <a:ext cx="516468" cy="365125"/>
          </a:xfrm>
        </p:spPr>
        <p:txBody>
          <a:bodyPr/>
          <a:lstStyle/>
          <a:p>
            <a:fld id="{2066355A-084C-D24E-9AD2-7E4FC41EA627}" type="slidenum">
              <a:rPr lang="en-US" smtClean="0"/>
              <a:pPr/>
              <a:t>13</a:t>
            </a:fld>
            <a:endParaRPr lang="en-US"/>
          </a:p>
        </p:txBody>
      </p:sp>
      <p:sp>
        <p:nvSpPr>
          <p:cNvPr id="4" name="TextBox 3">
            <a:extLst>
              <a:ext uri="{FF2B5EF4-FFF2-40B4-BE49-F238E27FC236}">
                <a16:creationId xmlns:a16="http://schemas.microsoft.com/office/drawing/2014/main" id="{AB87DDE9-ABE1-4B77-9375-786417772C19}"/>
              </a:ext>
            </a:extLst>
          </p:cNvPr>
          <p:cNvSpPr txBox="1"/>
          <p:nvPr/>
        </p:nvSpPr>
        <p:spPr>
          <a:xfrm>
            <a:off x="8068236" y="3429000"/>
            <a:ext cx="3218329" cy="400110"/>
          </a:xfrm>
          <a:prstGeom prst="rect">
            <a:avLst/>
          </a:prstGeom>
          <a:solidFill>
            <a:srgbClr val="FFFF00"/>
          </a:solidFill>
        </p:spPr>
        <p:txBody>
          <a:bodyPr wrap="square" rtlCol="0">
            <a:spAutoFit/>
          </a:bodyPr>
          <a:lstStyle/>
          <a:p>
            <a:r>
              <a:rPr lang="en-US" sz="2000" dirty="0">
                <a:solidFill>
                  <a:schemeClr val="accent2"/>
                </a:solidFill>
              </a:rPr>
              <a:t>Baseline: 2020, at 48.70%</a:t>
            </a:r>
          </a:p>
        </p:txBody>
      </p:sp>
      <p:sp>
        <p:nvSpPr>
          <p:cNvPr id="5" name="TextBox 4">
            <a:extLst>
              <a:ext uri="{FF2B5EF4-FFF2-40B4-BE49-F238E27FC236}">
                <a16:creationId xmlns:a16="http://schemas.microsoft.com/office/drawing/2014/main" id="{E999E44D-047F-4EBF-8626-7425066F4A79}"/>
              </a:ext>
            </a:extLst>
          </p:cNvPr>
          <p:cNvSpPr txBox="1"/>
          <p:nvPr/>
        </p:nvSpPr>
        <p:spPr>
          <a:xfrm>
            <a:off x="442112" y="5313410"/>
            <a:ext cx="11104430" cy="923330"/>
          </a:xfrm>
          <a:prstGeom prst="rect">
            <a:avLst/>
          </a:prstGeom>
          <a:noFill/>
        </p:spPr>
        <p:txBody>
          <a:bodyPr wrap="square" rtlCol="0">
            <a:spAutoFit/>
          </a:bodyPr>
          <a:lstStyle/>
          <a:p>
            <a:r>
              <a:rPr lang="en-US" sz="1800" b="1" dirty="0">
                <a:solidFill>
                  <a:srgbClr val="0070C0"/>
                </a:solidFill>
              </a:rPr>
              <a:t>50% of stakeholders responding selected target intervals for the next six years using the historic trend line based on a revised baseline of </a:t>
            </a:r>
            <a:r>
              <a:rPr lang="en-US" sz="1800" b="1" dirty="0">
                <a:solidFill>
                  <a:srgbClr val="FF0000"/>
                </a:solidFill>
              </a:rPr>
              <a:t>48.70% </a:t>
            </a:r>
            <a:r>
              <a:rPr lang="en-US" sz="1800" b="1" dirty="0">
                <a:solidFill>
                  <a:srgbClr val="0070C0"/>
                </a:solidFill>
              </a:rPr>
              <a:t>(FFY 2020 results). The FY2025</a:t>
            </a:r>
            <a:r>
              <a:rPr lang="en-US" b="1" dirty="0">
                <a:solidFill>
                  <a:srgbClr val="0070C0"/>
                </a:solidFill>
              </a:rPr>
              <a:t> final target is above baseline at </a:t>
            </a:r>
            <a:r>
              <a:rPr lang="en-US" b="1" dirty="0">
                <a:solidFill>
                  <a:srgbClr val="FF0000"/>
                </a:solidFill>
              </a:rPr>
              <a:t>49.50%.</a:t>
            </a:r>
            <a:endParaRPr lang="en-US" sz="1800" b="1" dirty="0">
              <a:solidFill>
                <a:srgbClr val="FF0000"/>
              </a:solidFill>
            </a:endParaRPr>
          </a:p>
        </p:txBody>
      </p:sp>
    </p:spTree>
    <p:extLst>
      <p:ext uri="{BB962C8B-B14F-4D97-AF65-F5344CB8AC3E}">
        <p14:creationId xmlns:p14="http://schemas.microsoft.com/office/powerpoint/2010/main" val="391167525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9D94C1-3091-4E7A-8C1F-77F20F511B94}"/>
              </a:ext>
            </a:extLst>
          </p:cNvPr>
          <p:cNvSpPr>
            <a:spLocks noGrp="1"/>
          </p:cNvSpPr>
          <p:nvPr>
            <p:ph type="title"/>
          </p:nvPr>
        </p:nvSpPr>
        <p:spPr/>
        <p:txBody>
          <a:bodyPr>
            <a:normAutofit/>
          </a:bodyPr>
          <a:lstStyle/>
          <a:p>
            <a:r>
              <a:rPr lang="en-US" sz="4000" dirty="0"/>
              <a:t>Indicator 3B: ECOs – Skills and Knowledge</a:t>
            </a:r>
          </a:p>
        </p:txBody>
      </p:sp>
      <p:sp>
        <p:nvSpPr>
          <p:cNvPr id="3" name="Content Placeholder 2">
            <a:extLst>
              <a:ext uri="{FF2B5EF4-FFF2-40B4-BE49-F238E27FC236}">
                <a16:creationId xmlns:a16="http://schemas.microsoft.com/office/drawing/2014/main" id="{89ED09F8-175C-4C62-AC0B-588CA788A060}"/>
              </a:ext>
            </a:extLst>
          </p:cNvPr>
          <p:cNvSpPr>
            <a:spLocks noGrp="1"/>
          </p:cNvSpPr>
          <p:nvPr>
            <p:ph idx="1"/>
          </p:nvPr>
        </p:nvSpPr>
        <p:spPr>
          <a:xfrm>
            <a:off x="294198" y="1602105"/>
            <a:ext cx="11603603" cy="4351338"/>
          </a:xfrm>
        </p:spPr>
        <p:txBody>
          <a:bodyPr/>
          <a:lstStyle/>
          <a:p>
            <a:pPr marL="0" indent="0">
              <a:buNone/>
            </a:pPr>
            <a:r>
              <a:rPr lang="en-US" dirty="0"/>
              <a:t>Over the past six years, </a:t>
            </a:r>
            <a:r>
              <a:rPr lang="en-US" dirty="0">
                <a:solidFill>
                  <a:srgbClr val="FF0000"/>
                </a:solidFill>
              </a:rPr>
              <a:t>85.41% </a:t>
            </a:r>
            <a:r>
              <a:rPr lang="en-US" dirty="0"/>
              <a:t>of children receiving </a:t>
            </a:r>
            <a:r>
              <a:rPr lang="en-US" dirty="0" err="1"/>
              <a:t>SoonerStart</a:t>
            </a:r>
            <a:r>
              <a:rPr lang="en-US" dirty="0"/>
              <a:t> services for at least six months demonstrated individual </a:t>
            </a:r>
            <a:r>
              <a:rPr lang="en-US" b="1" dirty="0">
                <a:solidFill>
                  <a:schemeClr val="accent2"/>
                </a:solidFill>
              </a:rPr>
              <a:t>growth</a:t>
            </a:r>
            <a:r>
              <a:rPr lang="en-US" dirty="0"/>
              <a:t> in skills and knowledge (including early literacy and communication) and </a:t>
            </a:r>
            <a:r>
              <a:rPr lang="en-US" dirty="0">
                <a:solidFill>
                  <a:srgbClr val="FF0000"/>
                </a:solidFill>
              </a:rPr>
              <a:t>45.97% </a:t>
            </a:r>
            <a:r>
              <a:rPr lang="en-US" dirty="0"/>
              <a:t>of children were functioning within </a:t>
            </a:r>
            <a:r>
              <a:rPr lang="en-US" b="1" dirty="0">
                <a:solidFill>
                  <a:srgbClr val="7030A0"/>
                </a:solidFill>
              </a:rPr>
              <a:t>peer level </a:t>
            </a:r>
            <a:r>
              <a:rPr lang="en-US" dirty="0"/>
              <a:t>in skills and knowledge by the time they exited the program. </a:t>
            </a:r>
          </a:p>
          <a:p>
            <a:pPr marL="0" indent="0">
              <a:buNone/>
            </a:pPr>
            <a:endParaRPr lang="en-US" dirty="0"/>
          </a:p>
          <a:p>
            <a:pPr marL="0" indent="0">
              <a:buNone/>
            </a:pPr>
            <a:endParaRPr lang="en-US" dirty="0"/>
          </a:p>
        </p:txBody>
      </p:sp>
      <p:sp>
        <p:nvSpPr>
          <p:cNvPr id="4" name="Footer Placeholder 3">
            <a:extLst>
              <a:ext uri="{FF2B5EF4-FFF2-40B4-BE49-F238E27FC236}">
                <a16:creationId xmlns:a16="http://schemas.microsoft.com/office/drawing/2014/main" id="{FB996950-F61E-4E25-9FAF-61782D3AD8F6}"/>
              </a:ext>
            </a:extLst>
          </p:cNvPr>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787878"/>
                </a:solidFill>
                <a:effectLst/>
                <a:uLnTx/>
                <a:uFillTx/>
                <a:latin typeface="Arial" panose="020B0604020202020204"/>
                <a:ea typeface="+mn-ea"/>
                <a:cs typeface="+mn-cs"/>
              </a:rPr>
              <a:t>FFY 2020-2025 Targets for SoonerStart Outcomes</a:t>
            </a:r>
          </a:p>
        </p:txBody>
      </p:sp>
      <p:sp>
        <p:nvSpPr>
          <p:cNvPr id="5" name="Slide Number Placeholder 4">
            <a:extLst>
              <a:ext uri="{FF2B5EF4-FFF2-40B4-BE49-F238E27FC236}">
                <a16:creationId xmlns:a16="http://schemas.microsoft.com/office/drawing/2014/main" id="{28F4B4B7-B164-447F-A57E-EFA5C6232109}"/>
              </a:ext>
            </a:extLst>
          </p:cNvPr>
          <p:cNvSpPr>
            <a:spLocks noGrp="1"/>
          </p:cNvSpPr>
          <p:nvPr>
            <p:ph type="sldNum" sz="quarter" idx="12"/>
          </p:nvPr>
        </p:nvSpPr>
        <p:spPr/>
        <p:txBody>
          <a:bodyPr/>
          <a:lstStyle/>
          <a:p>
            <a:fld id="{2066355A-084C-D24E-9AD2-7E4FC41EA627}" type="slidenum">
              <a:rPr lang="en-US" smtClean="0"/>
              <a:t>14</a:t>
            </a:fld>
            <a:endParaRPr lang="en-US"/>
          </a:p>
        </p:txBody>
      </p:sp>
    </p:spTree>
    <p:extLst>
      <p:ext uri="{BB962C8B-B14F-4D97-AF65-F5344CB8AC3E}">
        <p14:creationId xmlns:p14="http://schemas.microsoft.com/office/powerpoint/2010/main" val="136651668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C9D93D7-5A38-43B6-99A2-D72999BD75A9}"/>
              </a:ext>
            </a:extLst>
          </p:cNvPr>
          <p:cNvSpPr>
            <a:spLocks noGrp="1"/>
          </p:cNvSpPr>
          <p:nvPr>
            <p:ph type="title"/>
          </p:nvPr>
        </p:nvSpPr>
        <p:spPr>
          <a:xfrm>
            <a:off x="294198" y="221259"/>
            <a:ext cx="11603603" cy="1325563"/>
          </a:xfrm>
        </p:spPr>
        <p:txBody>
          <a:bodyPr>
            <a:normAutofit/>
          </a:bodyPr>
          <a:lstStyle/>
          <a:p>
            <a:r>
              <a:rPr lang="en-US" sz="3600" dirty="0"/>
              <a:t>Indicator 3B: ECOs - </a:t>
            </a:r>
            <a:r>
              <a:rPr lang="en-US" sz="3600" dirty="0">
                <a:solidFill>
                  <a:srgbClr val="7030A0"/>
                </a:solidFill>
              </a:rPr>
              <a:t>Growth</a:t>
            </a:r>
            <a:r>
              <a:rPr lang="en-US" sz="3600" dirty="0"/>
              <a:t> in Skills/Knowledge</a:t>
            </a:r>
            <a:br>
              <a:rPr lang="en-US" sz="3600" dirty="0"/>
            </a:br>
            <a:endParaRPr lang="en-US" sz="3600" dirty="0"/>
          </a:p>
        </p:txBody>
      </p:sp>
      <p:graphicFrame>
        <p:nvGraphicFramePr>
          <p:cNvPr id="8" name="Content Placeholder 7" descr="This chart shows the historical data and targets for the past APR cycle (2013-2019) for indicator 7.1A.">
            <a:extLst>
              <a:ext uri="{FF2B5EF4-FFF2-40B4-BE49-F238E27FC236}">
                <a16:creationId xmlns:a16="http://schemas.microsoft.com/office/drawing/2014/main" id="{43969AF0-4865-44DE-8771-77DF34502639}"/>
              </a:ext>
            </a:extLst>
          </p:cNvPr>
          <p:cNvGraphicFramePr>
            <a:graphicFrameLocks noGrp="1"/>
          </p:cNvGraphicFramePr>
          <p:nvPr>
            <p:ph idx="1"/>
            <p:extLst>
              <p:ext uri="{D42A27DB-BD31-4B8C-83A1-F6EECF244321}">
                <p14:modId xmlns:p14="http://schemas.microsoft.com/office/powerpoint/2010/main" val="943243137"/>
              </p:ext>
            </p:extLst>
          </p:nvPr>
        </p:nvGraphicFramePr>
        <p:xfrm>
          <a:off x="293688" y="1690688"/>
          <a:ext cx="11199066" cy="3611141"/>
        </p:xfrm>
        <a:graphic>
          <a:graphicData uri="http://schemas.openxmlformats.org/drawingml/2006/chart">
            <c:chart xmlns:c="http://schemas.openxmlformats.org/drawingml/2006/chart" xmlns:r="http://schemas.openxmlformats.org/officeDocument/2006/relationships" r:id="rId3"/>
          </a:graphicData>
        </a:graphic>
      </p:graphicFrame>
      <p:sp>
        <p:nvSpPr>
          <p:cNvPr id="2" name="Footer Placeholder 1">
            <a:extLst>
              <a:ext uri="{FF2B5EF4-FFF2-40B4-BE49-F238E27FC236}">
                <a16:creationId xmlns:a16="http://schemas.microsoft.com/office/drawing/2014/main" id="{4FD356CB-32E7-4089-900F-56FAE50F55E2}"/>
              </a:ext>
            </a:extLst>
          </p:cNvPr>
          <p:cNvSpPr>
            <a:spLocks noGrp="1"/>
          </p:cNvSpPr>
          <p:nvPr>
            <p:ph type="ftr" sz="quarter" idx="11"/>
          </p:nvPr>
        </p:nvSpPr>
        <p:spPr>
          <a:xfrm>
            <a:off x="513829" y="6363318"/>
            <a:ext cx="5966098" cy="365125"/>
          </a:xfr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solidFill>
                  <a:srgbClr val="787878"/>
                </a:solidFill>
                <a:latin typeface="Arial" panose="020B0604020202020204"/>
              </a:rPr>
              <a:t>FFY 2020-2025</a:t>
            </a:r>
            <a:r>
              <a:rPr kumimoji="0" lang="en-US" sz="1200" b="0" i="0" u="none" strike="noStrike" kern="1200" cap="none" spc="0" normalizeH="0" baseline="0" noProof="0" dirty="0">
                <a:ln>
                  <a:noFill/>
                </a:ln>
                <a:solidFill>
                  <a:srgbClr val="787878"/>
                </a:solidFill>
                <a:effectLst/>
                <a:uLnTx/>
                <a:uFillTx/>
                <a:latin typeface="Arial" panose="020B0604020202020204"/>
                <a:ea typeface="+mn-ea"/>
                <a:cs typeface="+mn-cs"/>
              </a:rPr>
              <a:t> Targets for SoonerStart Outcomes</a:t>
            </a:r>
          </a:p>
        </p:txBody>
      </p:sp>
      <p:sp>
        <p:nvSpPr>
          <p:cNvPr id="3" name="Slide Number Placeholder 2">
            <a:extLst>
              <a:ext uri="{FF2B5EF4-FFF2-40B4-BE49-F238E27FC236}">
                <a16:creationId xmlns:a16="http://schemas.microsoft.com/office/drawing/2014/main" id="{89017BE8-4150-4DC4-A861-89997AFBD2C3}"/>
              </a:ext>
            </a:extLst>
          </p:cNvPr>
          <p:cNvSpPr>
            <a:spLocks noGrp="1"/>
          </p:cNvSpPr>
          <p:nvPr>
            <p:ph type="sldNum" sz="quarter" idx="12"/>
          </p:nvPr>
        </p:nvSpPr>
        <p:spPr>
          <a:xfrm>
            <a:off x="0" y="6363318"/>
            <a:ext cx="516468" cy="365125"/>
          </a:xfrm>
        </p:spPr>
        <p:txBody>
          <a:bodyPr/>
          <a:lstStyle/>
          <a:p>
            <a:fld id="{2066355A-084C-D24E-9AD2-7E4FC41EA627}" type="slidenum">
              <a:rPr lang="en-US" smtClean="0"/>
              <a:pPr/>
              <a:t>15</a:t>
            </a:fld>
            <a:endParaRPr lang="en-US"/>
          </a:p>
        </p:txBody>
      </p:sp>
      <p:sp>
        <p:nvSpPr>
          <p:cNvPr id="9" name="TextBox 6">
            <a:extLst>
              <a:ext uri="{FF2B5EF4-FFF2-40B4-BE49-F238E27FC236}">
                <a16:creationId xmlns:a16="http://schemas.microsoft.com/office/drawing/2014/main" id="{78C2AAA0-A524-462C-B84E-D0056607BDC0}"/>
              </a:ext>
            </a:extLst>
          </p:cNvPr>
          <p:cNvSpPr txBox="1"/>
          <p:nvPr/>
        </p:nvSpPr>
        <p:spPr>
          <a:xfrm>
            <a:off x="7632332" y="3429000"/>
            <a:ext cx="3105337" cy="400110"/>
          </a:xfrm>
          <a:prstGeom prst="rect">
            <a:avLst/>
          </a:prstGeom>
          <a:noFill/>
        </p:spPr>
        <p:txBody>
          <a:bodyPr wrap="non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sz="2000" dirty="0">
                <a:solidFill>
                  <a:schemeClr val="accent2"/>
                </a:solidFill>
              </a:rPr>
              <a:t>Baseline: 2013 at 83.04%</a:t>
            </a:r>
          </a:p>
        </p:txBody>
      </p:sp>
      <p:sp>
        <p:nvSpPr>
          <p:cNvPr id="4" name="TextBox 3">
            <a:extLst>
              <a:ext uri="{FF2B5EF4-FFF2-40B4-BE49-F238E27FC236}">
                <a16:creationId xmlns:a16="http://schemas.microsoft.com/office/drawing/2014/main" id="{6C9DDC6B-785A-4836-9D14-EA99F961591A}"/>
              </a:ext>
            </a:extLst>
          </p:cNvPr>
          <p:cNvSpPr txBox="1"/>
          <p:nvPr/>
        </p:nvSpPr>
        <p:spPr>
          <a:xfrm>
            <a:off x="358588" y="5301829"/>
            <a:ext cx="11199066" cy="646331"/>
          </a:xfrm>
          <a:prstGeom prst="rect">
            <a:avLst/>
          </a:prstGeom>
          <a:noFill/>
        </p:spPr>
        <p:txBody>
          <a:bodyPr wrap="square" rtlCol="0">
            <a:spAutoFit/>
          </a:bodyPr>
          <a:lstStyle/>
          <a:p>
            <a:r>
              <a:rPr lang="en-US" sz="1800" b="1" dirty="0">
                <a:solidFill>
                  <a:srgbClr val="0070C0"/>
                </a:solidFill>
              </a:rPr>
              <a:t>66% of stakeholders responding selected target intervals for the next six years using the historic trend line with no revision of the 2013 baseline. The FY2025</a:t>
            </a:r>
            <a:r>
              <a:rPr lang="en-US" b="1" dirty="0">
                <a:solidFill>
                  <a:srgbClr val="0070C0"/>
                </a:solidFill>
              </a:rPr>
              <a:t> final target is above baseline at </a:t>
            </a:r>
            <a:r>
              <a:rPr lang="en-US" b="1" dirty="0">
                <a:solidFill>
                  <a:srgbClr val="FF0000"/>
                </a:solidFill>
              </a:rPr>
              <a:t>85.50%.</a:t>
            </a:r>
            <a:endParaRPr lang="en-US" sz="1800" b="1" dirty="0">
              <a:solidFill>
                <a:srgbClr val="FF0000"/>
              </a:solidFill>
            </a:endParaRPr>
          </a:p>
        </p:txBody>
      </p:sp>
    </p:spTree>
    <p:extLst>
      <p:ext uri="{BB962C8B-B14F-4D97-AF65-F5344CB8AC3E}">
        <p14:creationId xmlns:p14="http://schemas.microsoft.com/office/powerpoint/2010/main" val="143846104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B69561D-4034-4D9F-8C99-700DC18C7DE2}"/>
              </a:ext>
            </a:extLst>
          </p:cNvPr>
          <p:cNvSpPr>
            <a:spLocks noGrp="1"/>
          </p:cNvSpPr>
          <p:nvPr>
            <p:ph type="title"/>
          </p:nvPr>
        </p:nvSpPr>
        <p:spPr>
          <a:xfrm>
            <a:off x="293688" y="129557"/>
            <a:ext cx="11603603" cy="1325563"/>
          </a:xfrm>
        </p:spPr>
        <p:txBody>
          <a:bodyPr>
            <a:normAutofit/>
          </a:bodyPr>
          <a:lstStyle/>
          <a:p>
            <a:r>
              <a:rPr lang="en-US" sz="3600" dirty="0"/>
              <a:t>Indicator 3B: ECOs – </a:t>
            </a:r>
            <a:r>
              <a:rPr lang="en-US" sz="3600" dirty="0">
                <a:solidFill>
                  <a:schemeClr val="accent3"/>
                </a:solidFill>
              </a:rPr>
              <a:t>Peer Level </a:t>
            </a:r>
            <a:r>
              <a:rPr lang="en-US" sz="3600" dirty="0"/>
              <a:t>in Skills/Knowledge</a:t>
            </a:r>
            <a:br>
              <a:rPr lang="en-US" sz="3600" dirty="0"/>
            </a:br>
            <a:endParaRPr lang="en-US" sz="3600" dirty="0"/>
          </a:p>
        </p:txBody>
      </p:sp>
      <p:graphicFrame>
        <p:nvGraphicFramePr>
          <p:cNvPr id="8" name="Content Placeholder 7" descr="This chart shows the past data and possible future target lines for the next APR cycle for indicator 7.2A.">
            <a:extLst>
              <a:ext uri="{FF2B5EF4-FFF2-40B4-BE49-F238E27FC236}">
                <a16:creationId xmlns:a16="http://schemas.microsoft.com/office/drawing/2014/main" id="{43969AF0-4865-44DE-8771-77DF34502639}"/>
              </a:ext>
            </a:extLst>
          </p:cNvPr>
          <p:cNvGraphicFramePr>
            <a:graphicFrameLocks noGrp="1"/>
          </p:cNvGraphicFramePr>
          <p:nvPr>
            <p:ph idx="1"/>
            <p:extLst>
              <p:ext uri="{D42A27DB-BD31-4B8C-83A1-F6EECF244321}">
                <p14:modId xmlns:p14="http://schemas.microsoft.com/office/powerpoint/2010/main" val="2019254455"/>
              </p:ext>
            </p:extLst>
          </p:nvPr>
        </p:nvGraphicFramePr>
        <p:xfrm>
          <a:off x="424183" y="1326776"/>
          <a:ext cx="10954636" cy="4107468"/>
        </p:xfrm>
        <a:graphic>
          <a:graphicData uri="http://schemas.openxmlformats.org/drawingml/2006/chart">
            <c:chart xmlns:c="http://schemas.openxmlformats.org/drawingml/2006/chart" xmlns:r="http://schemas.openxmlformats.org/officeDocument/2006/relationships" r:id="rId3"/>
          </a:graphicData>
        </a:graphic>
      </p:graphicFrame>
      <p:sp>
        <p:nvSpPr>
          <p:cNvPr id="2" name="Footer Placeholder 1">
            <a:extLst>
              <a:ext uri="{FF2B5EF4-FFF2-40B4-BE49-F238E27FC236}">
                <a16:creationId xmlns:a16="http://schemas.microsoft.com/office/drawing/2014/main" id="{17F2C294-2A4B-4A33-BE37-3B794A014312}"/>
              </a:ext>
            </a:extLst>
          </p:cNvPr>
          <p:cNvSpPr>
            <a:spLocks noGrp="1"/>
          </p:cNvSpPr>
          <p:nvPr>
            <p:ph type="ftr" sz="quarter" idx="11"/>
          </p:nvPr>
        </p:nvSpPr>
        <p:spPr>
          <a:xfrm>
            <a:off x="513829" y="6363318"/>
            <a:ext cx="5966098" cy="365125"/>
          </a:xfrm>
        </p:spPr>
        <p:txBody>
          <a:bodyPr/>
          <a:lstStyle/>
          <a:p>
            <a:r>
              <a:rPr lang="en-US" dirty="0">
                <a:solidFill>
                  <a:srgbClr val="787878"/>
                </a:solidFill>
                <a:latin typeface="Arial" panose="020B0604020202020204"/>
              </a:rPr>
              <a:t>FFY 2020-2025</a:t>
            </a:r>
            <a:r>
              <a:rPr kumimoji="0" lang="en-US" sz="1200" b="0" i="0" u="none" strike="noStrike" kern="1200" cap="none" spc="0" normalizeH="0" baseline="0" noProof="0" dirty="0">
                <a:ln>
                  <a:noFill/>
                </a:ln>
                <a:solidFill>
                  <a:srgbClr val="787878"/>
                </a:solidFill>
                <a:effectLst/>
                <a:uLnTx/>
                <a:uFillTx/>
                <a:latin typeface="Arial" panose="020B0604020202020204"/>
                <a:ea typeface="+mn-ea"/>
                <a:cs typeface="+mn-cs"/>
              </a:rPr>
              <a:t> Targets for SoonerStart Outcomes</a:t>
            </a:r>
          </a:p>
        </p:txBody>
      </p:sp>
      <p:sp>
        <p:nvSpPr>
          <p:cNvPr id="3" name="Slide Number Placeholder 2">
            <a:extLst>
              <a:ext uri="{FF2B5EF4-FFF2-40B4-BE49-F238E27FC236}">
                <a16:creationId xmlns:a16="http://schemas.microsoft.com/office/drawing/2014/main" id="{69BE67C5-3FBC-4A17-AABC-12B32F8882D7}"/>
              </a:ext>
            </a:extLst>
          </p:cNvPr>
          <p:cNvSpPr>
            <a:spLocks noGrp="1"/>
          </p:cNvSpPr>
          <p:nvPr>
            <p:ph type="sldNum" sz="quarter" idx="12"/>
          </p:nvPr>
        </p:nvSpPr>
        <p:spPr>
          <a:xfrm>
            <a:off x="0" y="6363318"/>
            <a:ext cx="516468" cy="365125"/>
          </a:xfrm>
        </p:spPr>
        <p:txBody>
          <a:bodyPr/>
          <a:lstStyle/>
          <a:p>
            <a:fld id="{2066355A-084C-D24E-9AD2-7E4FC41EA627}" type="slidenum">
              <a:rPr lang="en-US" smtClean="0"/>
              <a:pPr/>
              <a:t>16</a:t>
            </a:fld>
            <a:endParaRPr lang="en-US"/>
          </a:p>
        </p:txBody>
      </p:sp>
      <p:sp>
        <p:nvSpPr>
          <p:cNvPr id="4" name="TextBox 3">
            <a:extLst>
              <a:ext uri="{FF2B5EF4-FFF2-40B4-BE49-F238E27FC236}">
                <a16:creationId xmlns:a16="http://schemas.microsoft.com/office/drawing/2014/main" id="{AB87DDE9-ABE1-4B77-9375-786417772C19}"/>
              </a:ext>
            </a:extLst>
          </p:cNvPr>
          <p:cNvSpPr txBox="1"/>
          <p:nvPr/>
        </p:nvSpPr>
        <p:spPr>
          <a:xfrm>
            <a:off x="8031914" y="3509109"/>
            <a:ext cx="3218329" cy="400110"/>
          </a:xfrm>
          <a:prstGeom prst="rect">
            <a:avLst/>
          </a:prstGeom>
          <a:solidFill>
            <a:srgbClr val="FFFF00"/>
          </a:solidFill>
        </p:spPr>
        <p:txBody>
          <a:bodyPr wrap="square" rtlCol="0">
            <a:spAutoFit/>
          </a:bodyPr>
          <a:lstStyle/>
          <a:p>
            <a:r>
              <a:rPr lang="en-US" sz="2000" dirty="0">
                <a:solidFill>
                  <a:schemeClr val="accent2"/>
                </a:solidFill>
              </a:rPr>
              <a:t>Baseline: 2020, at 39.90%</a:t>
            </a:r>
          </a:p>
        </p:txBody>
      </p:sp>
      <p:sp>
        <p:nvSpPr>
          <p:cNvPr id="5" name="TextBox 4">
            <a:extLst>
              <a:ext uri="{FF2B5EF4-FFF2-40B4-BE49-F238E27FC236}">
                <a16:creationId xmlns:a16="http://schemas.microsoft.com/office/drawing/2014/main" id="{E999E44D-047F-4EBF-8626-7425066F4A79}"/>
              </a:ext>
            </a:extLst>
          </p:cNvPr>
          <p:cNvSpPr txBox="1"/>
          <p:nvPr/>
        </p:nvSpPr>
        <p:spPr>
          <a:xfrm>
            <a:off x="424183" y="5437116"/>
            <a:ext cx="11104430" cy="923330"/>
          </a:xfrm>
          <a:prstGeom prst="rect">
            <a:avLst/>
          </a:prstGeom>
          <a:noFill/>
        </p:spPr>
        <p:txBody>
          <a:bodyPr wrap="square" rtlCol="0">
            <a:spAutoFit/>
          </a:bodyPr>
          <a:lstStyle/>
          <a:p>
            <a:r>
              <a:rPr lang="en-US" sz="1800" b="1" dirty="0">
                <a:solidFill>
                  <a:srgbClr val="0070C0"/>
                </a:solidFill>
              </a:rPr>
              <a:t>50% of stakeholders responding selected target intervals for the next six years using the historic trend line based on a revised baseline of </a:t>
            </a:r>
            <a:r>
              <a:rPr lang="en-US" sz="1800" b="1" dirty="0">
                <a:solidFill>
                  <a:srgbClr val="FF0000"/>
                </a:solidFill>
              </a:rPr>
              <a:t>39.90% </a:t>
            </a:r>
            <a:r>
              <a:rPr lang="en-US" sz="1800" b="1" dirty="0">
                <a:solidFill>
                  <a:srgbClr val="0070C0"/>
                </a:solidFill>
              </a:rPr>
              <a:t>(FFY 2020 results). The FY2025</a:t>
            </a:r>
            <a:r>
              <a:rPr lang="en-US" b="1" dirty="0">
                <a:solidFill>
                  <a:srgbClr val="0070C0"/>
                </a:solidFill>
              </a:rPr>
              <a:t> final target is above baseline at </a:t>
            </a:r>
            <a:r>
              <a:rPr lang="en-US" b="1" dirty="0">
                <a:solidFill>
                  <a:srgbClr val="FF0000"/>
                </a:solidFill>
              </a:rPr>
              <a:t>41.00%.</a:t>
            </a:r>
            <a:endParaRPr lang="en-US" sz="1800" b="1" dirty="0">
              <a:solidFill>
                <a:srgbClr val="FF0000"/>
              </a:solidFill>
            </a:endParaRPr>
          </a:p>
        </p:txBody>
      </p:sp>
    </p:spTree>
    <p:extLst>
      <p:ext uri="{BB962C8B-B14F-4D97-AF65-F5344CB8AC3E}">
        <p14:creationId xmlns:p14="http://schemas.microsoft.com/office/powerpoint/2010/main" val="280129766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9D94C1-3091-4E7A-8C1F-77F20F511B94}"/>
              </a:ext>
            </a:extLst>
          </p:cNvPr>
          <p:cNvSpPr>
            <a:spLocks noGrp="1"/>
          </p:cNvSpPr>
          <p:nvPr>
            <p:ph type="title"/>
          </p:nvPr>
        </p:nvSpPr>
        <p:spPr/>
        <p:txBody>
          <a:bodyPr>
            <a:normAutofit/>
          </a:bodyPr>
          <a:lstStyle/>
          <a:p>
            <a:r>
              <a:rPr lang="en-US" sz="4000" dirty="0"/>
              <a:t>Indicator 3C: ECOs – Behaviors to Meet Needs</a:t>
            </a:r>
          </a:p>
        </p:txBody>
      </p:sp>
      <p:sp>
        <p:nvSpPr>
          <p:cNvPr id="3" name="Content Placeholder 2">
            <a:extLst>
              <a:ext uri="{FF2B5EF4-FFF2-40B4-BE49-F238E27FC236}">
                <a16:creationId xmlns:a16="http://schemas.microsoft.com/office/drawing/2014/main" id="{89ED09F8-175C-4C62-AC0B-588CA788A060}"/>
              </a:ext>
            </a:extLst>
          </p:cNvPr>
          <p:cNvSpPr>
            <a:spLocks noGrp="1"/>
          </p:cNvSpPr>
          <p:nvPr>
            <p:ph idx="1"/>
          </p:nvPr>
        </p:nvSpPr>
        <p:spPr>
          <a:xfrm>
            <a:off x="294198" y="1602105"/>
            <a:ext cx="11603603" cy="4351338"/>
          </a:xfrm>
        </p:spPr>
        <p:txBody>
          <a:bodyPr/>
          <a:lstStyle/>
          <a:p>
            <a:pPr marL="0" indent="0" algn="just">
              <a:buNone/>
            </a:pPr>
            <a:r>
              <a:rPr lang="en-US" dirty="0"/>
              <a:t>Over the past six years, </a:t>
            </a:r>
            <a:r>
              <a:rPr lang="en-US" dirty="0">
                <a:solidFill>
                  <a:srgbClr val="FF0000"/>
                </a:solidFill>
              </a:rPr>
              <a:t>86.42% </a:t>
            </a:r>
            <a:r>
              <a:rPr lang="en-US" dirty="0"/>
              <a:t>of children receiving </a:t>
            </a:r>
            <a:r>
              <a:rPr lang="en-US" dirty="0" err="1"/>
              <a:t>SoonerStart</a:t>
            </a:r>
            <a:r>
              <a:rPr lang="en-US" dirty="0"/>
              <a:t> services for at least six months demonstrated individual </a:t>
            </a:r>
            <a:r>
              <a:rPr lang="en-US" b="1" dirty="0">
                <a:solidFill>
                  <a:srgbClr val="7030A0"/>
                </a:solidFill>
              </a:rPr>
              <a:t>growth</a:t>
            </a:r>
            <a:r>
              <a:rPr lang="en-US" dirty="0"/>
              <a:t> in behaviors to meet their needs and </a:t>
            </a:r>
            <a:r>
              <a:rPr lang="en-US" dirty="0">
                <a:solidFill>
                  <a:srgbClr val="FF0000"/>
                </a:solidFill>
              </a:rPr>
              <a:t>49% </a:t>
            </a:r>
            <a:r>
              <a:rPr lang="en-US" dirty="0"/>
              <a:t>of children were functioning within </a:t>
            </a:r>
            <a:r>
              <a:rPr lang="en-US" b="1" dirty="0">
                <a:solidFill>
                  <a:schemeClr val="accent2"/>
                </a:solidFill>
              </a:rPr>
              <a:t>peer level </a:t>
            </a:r>
            <a:r>
              <a:rPr lang="en-US" dirty="0"/>
              <a:t>in behaviors to meet their needs by the time they exited the program. </a:t>
            </a:r>
          </a:p>
          <a:p>
            <a:pPr marL="0" indent="0">
              <a:buNone/>
            </a:pPr>
            <a:endParaRPr lang="en-US" dirty="0"/>
          </a:p>
          <a:p>
            <a:pPr marL="0" indent="0">
              <a:buNone/>
            </a:pPr>
            <a:endParaRPr lang="en-US" dirty="0"/>
          </a:p>
        </p:txBody>
      </p:sp>
      <p:sp>
        <p:nvSpPr>
          <p:cNvPr id="4" name="Footer Placeholder 3">
            <a:extLst>
              <a:ext uri="{FF2B5EF4-FFF2-40B4-BE49-F238E27FC236}">
                <a16:creationId xmlns:a16="http://schemas.microsoft.com/office/drawing/2014/main" id="{FB996950-F61E-4E25-9FAF-61782D3AD8F6}"/>
              </a:ext>
            </a:extLst>
          </p:cNvPr>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787878"/>
                </a:solidFill>
                <a:effectLst/>
                <a:uLnTx/>
                <a:uFillTx/>
                <a:latin typeface="Arial" panose="020B0604020202020204"/>
                <a:ea typeface="+mn-ea"/>
                <a:cs typeface="+mn-cs"/>
              </a:rPr>
              <a:t>FFY 2020-2025 Targets for SoonerStart Outcomes</a:t>
            </a:r>
          </a:p>
        </p:txBody>
      </p:sp>
      <p:sp>
        <p:nvSpPr>
          <p:cNvPr id="5" name="Slide Number Placeholder 4">
            <a:extLst>
              <a:ext uri="{FF2B5EF4-FFF2-40B4-BE49-F238E27FC236}">
                <a16:creationId xmlns:a16="http://schemas.microsoft.com/office/drawing/2014/main" id="{28F4B4B7-B164-447F-A57E-EFA5C6232109}"/>
              </a:ext>
            </a:extLst>
          </p:cNvPr>
          <p:cNvSpPr>
            <a:spLocks noGrp="1"/>
          </p:cNvSpPr>
          <p:nvPr>
            <p:ph type="sldNum" sz="quarter" idx="12"/>
          </p:nvPr>
        </p:nvSpPr>
        <p:spPr/>
        <p:txBody>
          <a:bodyPr/>
          <a:lstStyle/>
          <a:p>
            <a:fld id="{2066355A-084C-D24E-9AD2-7E4FC41EA627}" type="slidenum">
              <a:rPr lang="en-US" smtClean="0"/>
              <a:t>17</a:t>
            </a:fld>
            <a:endParaRPr lang="en-US"/>
          </a:p>
        </p:txBody>
      </p:sp>
    </p:spTree>
    <p:extLst>
      <p:ext uri="{BB962C8B-B14F-4D97-AF65-F5344CB8AC3E}">
        <p14:creationId xmlns:p14="http://schemas.microsoft.com/office/powerpoint/2010/main" val="226844773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C9D93D7-5A38-43B6-99A2-D72999BD75A9}"/>
              </a:ext>
            </a:extLst>
          </p:cNvPr>
          <p:cNvSpPr>
            <a:spLocks noGrp="1"/>
          </p:cNvSpPr>
          <p:nvPr>
            <p:ph type="title"/>
          </p:nvPr>
        </p:nvSpPr>
        <p:spPr>
          <a:xfrm>
            <a:off x="294198" y="223330"/>
            <a:ext cx="11603603" cy="1325563"/>
          </a:xfrm>
        </p:spPr>
        <p:txBody>
          <a:bodyPr>
            <a:normAutofit/>
          </a:bodyPr>
          <a:lstStyle/>
          <a:p>
            <a:r>
              <a:rPr lang="en-US" sz="3600" dirty="0"/>
              <a:t>Indicator 3C: ECOs – </a:t>
            </a:r>
            <a:r>
              <a:rPr lang="en-US" sz="3600" dirty="0">
                <a:solidFill>
                  <a:srgbClr val="7030A0"/>
                </a:solidFill>
              </a:rPr>
              <a:t>Growth</a:t>
            </a:r>
            <a:r>
              <a:rPr lang="en-US" sz="3600" dirty="0"/>
              <a:t> in Behaviors</a:t>
            </a:r>
            <a:br>
              <a:rPr lang="en-US" sz="3600" dirty="0"/>
            </a:br>
            <a:endParaRPr lang="en-US" sz="3600" dirty="0"/>
          </a:p>
        </p:txBody>
      </p:sp>
      <p:graphicFrame>
        <p:nvGraphicFramePr>
          <p:cNvPr id="8" name="Content Placeholder 7" descr="This chart shows the historical data and targets for the past APR cycle (2013-2019) for indicator 7.1A.">
            <a:extLst>
              <a:ext uri="{FF2B5EF4-FFF2-40B4-BE49-F238E27FC236}">
                <a16:creationId xmlns:a16="http://schemas.microsoft.com/office/drawing/2014/main" id="{43969AF0-4865-44DE-8771-77DF34502639}"/>
              </a:ext>
            </a:extLst>
          </p:cNvPr>
          <p:cNvGraphicFramePr>
            <a:graphicFrameLocks noGrp="1"/>
          </p:cNvGraphicFramePr>
          <p:nvPr>
            <p:ph idx="1"/>
            <p:extLst>
              <p:ext uri="{D42A27DB-BD31-4B8C-83A1-F6EECF244321}">
                <p14:modId xmlns:p14="http://schemas.microsoft.com/office/powerpoint/2010/main" val="2770355150"/>
              </p:ext>
            </p:extLst>
          </p:nvPr>
        </p:nvGraphicFramePr>
        <p:xfrm>
          <a:off x="293688" y="1690688"/>
          <a:ext cx="11199066" cy="3472983"/>
        </p:xfrm>
        <a:graphic>
          <a:graphicData uri="http://schemas.openxmlformats.org/drawingml/2006/chart">
            <c:chart xmlns:c="http://schemas.openxmlformats.org/drawingml/2006/chart" xmlns:r="http://schemas.openxmlformats.org/officeDocument/2006/relationships" r:id="rId3"/>
          </a:graphicData>
        </a:graphic>
      </p:graphicFrame>
      <p:sp>
        <p:nvSpPr>
          <p:cNvPr id="2" name="Footer Placeholder 1">
            <a:extLst>
              <a:ext uri="{FF2B5EF4-FFF2-40B4-BE49-F238E27FC236}">
                <a16:creationId xmlns:a16="http://schemas.microsoft.com/office/drawing/2014/main" id="{4FD356CB-32E7-4089-900F-56FAE50F55E2}"/>
              </a:ext>
            </a:extLst>
          </p:cNvPr>
          <p:cNvSpPr>
            <a:spLocks noGrp="1"/>
          </p:cNvSpPr>
          <p:nvPr>
            <p:ph type="ftr" sz="quarter" idx="11"/>
          </p:nvPr>
        </p:nvSpPr>
        <p:spPr>
          <a:xfrm>
            <a:off x="513829" y="6363318"/>
            <a:ext cx="5966098" cy="365125"/>
          </a:xfr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787878"/>
                </a:solidFill>
                <a:effectLst/>
                <a:uLnTx/>
                <a:uFillTx/>
                <a:latin typeface="Arial" panose="020B0604020202020204"/>
                <a:ea typeface="+mn-ea"/>
                <a:cs typeface="+mn-cs"/>
              </a:rPr>
              <a:t>FFY 2020-2025 Targets for SoonerStart Outcomes</a:t>
            </a:r>
          </a:p>
        </p:txBody>
      </p:sp>
      <p:sp>
        <p:nvSpPr>
          <p:cNvPr id="3" name="Slide Number Placeholder 2">
            <a:extLst>
              <a:ext uri="{FF2B5EF4-FFF2-40B4-BE49-F238E27FC236}">
                <a16:creationId xmlns:a16="http://schemas.microsoft.com/office/drawing/2014/main" id="{89017BE8-4150-4DC4-A861-89997AFBD2C3}"/>
              </a:ext>
            </a:extLst>
          </p:cNvPr>
          <p:cNvSpPr>
            <a:spLocks noGrp="1"/>
          </p:cNvSpPr>
          <p:nvPr>
            <p:ph type="sldNum" sz="quarter" idx="12"/>
          </p:nvPr>
        </p:nvSpPr>
        <p:spPr>
          <a:xfrm>
            <a:off x="0" y="6363318"/>
            <a:ext cx="516468" cy="365125"/>
          </a:xfrm>
        </p:spPr>
        <p:txBody>
          <a:bodyPr/>
          <a:lstStyle/>
          <a:p>
            <a:fld id="{2066355A-084C-D24E-9AD2-7E4FC41EA627}" type="slidenum">
              <a:rPr lang="en-US" smtClean="0"/>
              <a:pPr/>
              <a:t>18</a:t>
            </a:fld>
            <a:endParaRPr lang="en-US"/>
          </a:p>
        </p:txBody>
      </p:sp>
      <p:sp>
        <p:nvSpPr>
          <p:cNvPr id="9" name="TextBox 6">
            <a:extLst>
              <a:ext uri="{FF2B5EF4-FFF2-40B4-BE49-F238E27FC236}">
                <a16:creationId xmlns:a16="http://schemas.microsoft.com/office/drawing/2014/main" id="{78C2AAA0-A524-462C-B84E-D0056607BDC0}"/>
              </a:ext>
            </a:extLst>
          </p:cNvPr>
          <p:cNvSpPr txBox="1"/>
          <p:nvPr/>
        </p:nvSpPr>
        <p:spPr>
          <a:xfrm>
            <a:off x="7679466" y="3296203"/>
            <a:ext cx="3105337" cy="400110"/>
          </a:xfrm>
          <a:prstGeom prst="rect">
            <a:avLst/>
          </a:prstGeom>
          <a:noFill/>
        </p:spPr>
        <p:txBody>
          <a:bodyPr wrap="non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sz="2000" dirty="0">
                <a:solidFill>
                  <a:schemeClr val="accent2"/>
                </a:solidFill>
              </a:rPr>
              <a:t>Baseline: 2013 at 84.31%</a:t>
            </a:r>
          </a:p>
        </p:txBody>
      </p:sp>
      <p:sp>
        <p:nvSpPr>
          <p:cNvPr id="4" name="TextBox 3">
            <a:extLst>
              <a:ext uri="{FF2B5EF4-FFF2-40B4-BE49-F238E27FC236}">
                <a16:creationId xmlns:a16="http://schemas.microsoft.com/office/drawing/2014/main" id="{6C9DDC6B-785A-4836-9D14-EA99F961591A}"/>
              </a:ext>
            </a:extLst>
          </p:cNvPr>
          <p:cNvSpPr txBox="1"/>
          <p:nvPr/>
        </p:nvSpPr>
        <p:spPr>
          <a:xfrm>
            <a:off x="358588" y="5301829"/>
            <a:ext cx="11199066" cy="646331"/>
          </a:xfrm>
          <a:prstGeom prst="rect">
            <a:avLst/>
          </a:prstGeom>
          <a:noFill/>
        </p:spPr>
        <p:txBody>
          <a:bodyPr wrap="square" rtlCol="0">
            <a:spAutoFit/>
          </a:bodyPr>
          <a:lstStyle/>
          <a:p>
            <a:r>
              <a:rPr lang="en-US" sz="1800" b="1" dirty="0">
                <a:solidFill>
                  <a:srgbClr val="0070C0"/>
                </a:solidFill>
              </a:rPr>
              <a:t>66% of stakeholders responding selected target intervals for the next six years using the historic trend line with no revision of the 2013 baseline. The FY2025</a:t>
            </a:r>
            <a:r>
              <a:rPr lang="en-US" b="1" dirty="0">
                <a:solidFill>
                  <a:srgbClr val="0070C0"/>
                </a:solidFill>
              </a:rPr>
              <a:t> final target is above baseline at </a:t>
            </a:r>
            <a:r>
              <a:rPr lang="en-US" b="1" dirty="0">
                <a:solidFill>
                  <a:srgbClr val="FF0000"/>
                </a:solidFill>
              </a:rPr>
              <a:t>86.00%.</a:t>
            </a:r>
            <a:endParaRPr lang="en-US" sz="1800" b="1" dirty="0">
              <a:solidFill>
                <a:srgbClr val="FF0000"/>
              </a:solidFill>
            </a:endParaRPr>
          </a:p>
        </p:txBody>
      </p:sp>
    </p:spTree>
    <p:extLst>
      <p:ext uri="{BB962C8B-B14F-4D97-AF65-F5344CB8AC3E}">
        <p14:creationId xmlns:p14="http://schemas.microsoft.com/office/powerpoint/2010/main" val="373735552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B69561D-4034-4D9F-8C99-700DC18C7DE2}"/>
              </a:ext>
            </a:extLst>
          </p:cNvPr>
          <p:cNvSpPr>
            <a:spLocks noGrp="1"/>
          </p:cNvSpPr>
          <p:nvPr>
            <p:ph type="title"/>
          </p:nvPr>
        </p:nvSpPr>
        <p:spPr>
          <a:xfrm>
            <a:off x="293688" y="129557"/>
            <a:ext cx="11603603" cy="1325563"/>
          </a:xfrm>
        </p:spPr>
        <p:txBody>
          <a:bodyPr>
            <a:normAutofit/>
          </a:bodyPr>
          <a:lstStyle/>
          <a:p>
            <a:r>
              <a:rPr lang="en-US" sz="3600" dirty="0"/>
              <a:t>Indicator 3C: ECOs – </a:t>
            </a:r>
            <a:r>
              <a:rPr lang="en-US" sz="3600" dirty="0">
                <a:solidFill>
                  <a:schemeClr val="accent2"/>
                </a:solidFill>
              </a:rPr>
              <a:t>Peer Level </a:t>
            </a:r>
            <a:r>
              <a:rPr lang="en-US" sz="3600" dirty="0"/>
              <a:t>in Behaviors</a:t>
            </a:r>
            <a:br>
              <a:rPr lang="en-US" sz="3600" dirty="0"/>
            </a:br>
            <a:endParaRPr lang="en-US" sz="3600" dirty="0"/>
          </a:p>
        </p:txBody>
      </p:sp>
      <p:graphicFrame>
        <p:nvGraphicFramePr>
          <p:cNvPr id="8" name="Content Placeholder 7" descr="This chart shows the past data and possible future target lines for the next APR cycle for indicator 7.2A.">
            <a:extLst>
              <a:ext uri="{FF2B5EF4-FFF2-40B4-BE49-F238E27FC236}">
                <a16:creationId xmlns:a16="http://schemas.microsoft.com/office/drawing/2014/main" id="{43969AF0-4865-44DE-8771-77DF34502639}"/>
              </a:ext>
            </a:extLst>
          </p:cNvPr>
          <p:cNvGraphicFramePr>
            <a:graphicFrameLocks noGrp="1"/>
          </p:cNvGraphicFramePr>
          <p:nvPr>
            <p:ph idx="1"/>
            <p:extLst>
              <p:ext uri="{D42A27DB-BD31-4B8C-83A1-F6EECF244321}">
                <p14:modId xmlns:p14="http://schemas.microsoft.com/office/powerpoint/2010/main" val="1512140922"/>
              </p:ext>
            </p:extLst>
          </p:nvPr>
        </p:nvGraphicFramePr>
        <p:xfrm>
          <a:off x="424183" y="1326776"/>
          <a:ext cx="10954636" cy="4107468"/>
        </p:xfrm>
        <a:graphic>
          <a:graphicData uri="http://schemas.openxmlformats.org/drawingml/2006/chart">
            <c:chart xmlns:c="http://schemas.openxmlformats.org/drawingml/2006/chart" xmlns:r="http://schemas.openxmlformats.org/officeDocument/2006/relationships" r:id="rId3"/>
          </a:graphicData>
        </a:graphic>
      </p:graphicFrame>
      <p:sp>
        <p:nvSpPr>
          <p:cNvPr id="2" name="Footer Placeholder 1">
            <a:extLst>
              <a:ext uri="{FF2B5EF4-FFF2-40B4-BE49-F238E27FC236}">
                <a16:creationId xmlns:a16="http://schemas.microsoft.com/office/drawing/2014/main" id="{17F2C294-2A4B-4A33-BE37-3B794A014312}"/>
              </a:ext>
            </a:extLst>
          </p:cNvPr>
          <p:cNvSpPr>
            <a:spLocks noGrp="1"/>
          </p:cNvSpPr>
          <p:nvPr>
            <p:ph type="ftr" sz="quarter" idx="11"/>
          </p:nvPr>
        </p:nvSpPr>
        <p:spPr>
          <a:xfrm>
            <a:off x="513829" y="6363318"/>
            <a:ext cx="5966098" cy="365125"/>
          </a:xfrm>
        </p:spPr>
        <p:txBody>
          <a:bodyPr/>
          <a:lstStyle/>
          <a:p>
            <a:r>
              <a:rPr kumimoji="0" lang="en-US" sz="1200" b="0" i="0" u="none" strike="noStrike" kern="1200" cap="none" spc="0" normalizeH="0" baseline="0" noProof="0" dirty="0">
                <a:ln>
                  <a:noFill/>
                </a:ln>
                <a:solidFill>
                  <a:srgbClr val="787878"/>
                </a:solidFill>
                <a:effectLst/>
                <a:uLnTx/>
                <a:uFillTx/>
                <a:latin typeface="Arial" panose="020B0604020202020204"/>
                <a:ea typeface="+mn-ea"/>
                <a:cs typeface="+mn-cs"/>
              </a:rPr>
              <a:t>FFY 2020-2025 Targets for SoonerStart Outcomes</a:t>
            </a:r>
          </a:p>
        </p:txBody>
      </p:sp>
      <p:sp>
        <p:nvSpPr>
          <p:cNvPr id="3" name="Slide Number Placeholder 2">
            <a:extLst>
              <a:ext uri="{FF2B5EF4-FFF2-40B4-BE49-F238E27FC236}">
                <a16:creationId xmlns:a16="http://schemas.microsoft.com/office/drawing/2014/main" id="{69BE67C5-3FBC-4A17-AABC-12B32F8882D7}"/>
              </a:ext>
            </a:extLst>
          </p:cNvPr>
          <p:cNvSpPr>
            <a:spLocks noGrp="1"/>
          </p:cNvSpPr>
          <p:nvPr>
            <p:ph type="sldNum" sz="quarter" idx="12"/>
          </p:nvPr>
        </p:nvSpPr>
        <p:spPr>
          <a:xfrm>
            <a:off x="0" y="6363318"/>
            <a:ext cx="516468" cy="365125"/>
          </a:xfrm>
        </p:spPr>
        <p:txBody>
          <a:bodyPr/>
          <a:lstStyle/>
          <a:p>
            <a:fld id="{2066355A-084C-D24E-9AD2-7E4FC41EA627}" type="slidenum">
              <a:rPr lang="en-US" smtClean="0"/>
              <a:pPr/>
              <a:t>19</a:t>
            </a:fld>
            <a:endParaRPr lang="en-US"/>
          </a:p>
        </p:txBody>
      </p:sp>
      <p:sp>
        <p:nvSpPr>
          <p:cNvPr id="4" name="TextBox 3">
            <a:extLst>
              <a:ext uri="{FF2B5EF4-FFF2-40B4-BE49-F238E27FC236}">
                <a16:creationId xmlns:a16="http://schemas.microsoft.com/office/drawing/2014/main" id="{AB87DDE9-ABE1-4B77-9375-786417772C19}"/>
              </a:ext>
            </a:extLst>
          </p:cNvPr>
          <p:cNvSpPr txBox="1"/>
          <p:nvPr/>
        </p:nvSpPr>
        <p:spPr>
          <a:xfrm>
            <a:off x="7532017" y="3509109"/>
            <a:ext cx="3727654" cy="400110"/>
          </a:xfrm>
          <a:prstGeom prst="rect">
            <a:avLst/>
          </a:prstGeom>
          <a:solidFill>
            <a:srgbClr val="FFFF00"/>
          </a:solidFill>
        </p:spPr>
        <p:txBody>
          <a:bodyPr wrap="square" rtlCol="0">
            <a:spAutoFit/>
          </a:bodyPr>
          <a:lstStyle/>
          <a:p>
            <a:r>
              <a:rPr lang="en-US" sz="2000" dirty="0">
                <a:solidFill>
                  <a:schemeClr val="accent2"/>
                </a:solidFill>
              </a:rPr>
              <a:t>Baseline: 2020, at 43.70%</a:t>
            </a:r>
          </a:p>
        </p:txBody>
      </p:sp>
      <p:sp>
        <p:nvSpPr>
          <p:cNvPr id="5" name="TextBox 4">
            <a:extLst>
              <a:ext uri="{FF2B5EF4-FFF2-40B4-BE49-F238E27FC236}">
                <a16:creationId xmlns:a16="http://schemas.microsoft.com/office/drawing/2014/main" id="{E999E44D-047F-4EBF-8626-7425066F4A79}"/>
              </a:ext>
            </a:extLst>
          </p:cNvPr>
          <p:cNvSpPr txBox="1"/>
          <p:nvPr/>
        </p:nvSpPr>
        <p:spPr>
          <a:xfrm>
            <a:off x="424183" y="5437116"/>
            <a:ext cx="11104430" cy="923330"/>
          </a:xfrm>
          <a:prstGeom prst="rect">
            <a:avLst/>
          </a:prstGeom>
          <a:noFill/>
        </p:spPr>
        <p:txBody>
          <a:bodyPr wrap="square" rtlCol="0">
            <a:spAutoFit/>
          </a:bodyPr>
          <a:lstStyle/>
          <a:p>
            <a:r>
              <a:rPr lang="en-US" sz="1800" b="1" dirty="0">
                <a:solidFill>
                  <a:srgbClr val="0070C0"/>
                </a:solidFill>
              </a:rPr>
              <a:t>50% of stakeholders responding selected target intervals for the next six years using the historic trend line based on a revised baseline of </a:t>
            </a:r>
            <a:r>
              <a:rPr lang="en-US" sz="1800" b="1" dirty="0">
                <a:solidFill>
                  <a:srgbClr val="FF0000"/>
                </a:solidFill>
              </a:rPr>
              <a:t>43.70% </a:t>
            </a:r>
            <a:r>
              <a:rPr lang="en-US" sz="1800" b="1" dirty="0">
                <a:solidFill>
                  <a:srgbClr val="0070C0"/>
                </a:solidFill>
              </a:rPr>
              <a:t>(FFY 2020 results). The FY2025</a:t>
            </a:r>
            <a:r>
              <a:rPr lang="en-US" b="1" dirty="0">
                <a:solidFill>
                  <a:srgbClr val="0070C0"/>
                </a:solidFill>
              </a:rPr>
              <a:t> final target is above baseline at </a:t>
            </a:r>
            <a:r>
              <a:rPr lang="en-US" b="1" dirty="0">
                <a:solidFill>
                  <a:srgbClr val="FF0000"/>
                </a:solidFill>
              </a:rPr>
              <a:t>44.5%.</a:t>
            </a:r>
            <a:endParaRPr lang="en-US" sz="1800" b="1" dirty="0">
              <a:solidFill>
                <a:srgbClr val="FF0000"/>
              </a:solidFill>
            </a:endParaRPr>
          </a:p>
        </p:txBody>
      </p:sp>
    </p:spTree>
    <p:extLst>
      <p:ext uri="{BB962C8B-B14F-4D97-AF65-F5344CB8AC3E}">
        <p14:creationId xmlns:p14="http://schemas.microsoft.com/office/powerpoint/2010/main" val="9287764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BEC8E0-4CA7-41A6-B665-D07D2BD224E8}"/>
              </a:ext>
            </a:extLst>
          </p:cNvPr>
          <p:cNvSpPr>
            <a:spLocks noGrp="1"/>
          </p:cNvSpPr>
          <p:nvPr>
            <p:ph type="title"/>
          </p:nvPr>
        </p:nvSpPr>
        <p:spPr/>
        <p:txBody>
          <a:bodyPr/>
          <a:lstStyle/>
          <a:p>
            <a:r>
              <a:rPr lang="en-US"/>
              <a:t>State Performance Plan and Annual Performance Report (SPP/APR)</a:t>
            </a:r>
          </a:p>
        </p:txBody>
      </p:sp>
      <p:sp>
        <p:nvSpPr>
          <p:cNvPr id="3" name="Content Placeholder 2">
            <a:extLst>
              <a:ext uri="{FF2B5EF4-FFF2-40B4-BE49-F238E27FC236}">
                <a16:creationId xmlns:a16="http://schemas.microsoft.com/office/drawing/2014/main" id="{5C6A0FAC-4ECB-4554-9ED6-B82B1FDC2D37}"/>
              </a:ext>
            </a:extLst>
          </p:cNvPr>
          <p:cNvSpPr>
            <a:spLocks noGrp="1"/>
          </p:cNvSpPr>
          <p:nvPr>
            <p:ph idx="1"/>
          </p:nvPr>
        </p:nvSpPr>
        <p:spPr/>
        <p:txBody>
          <a:bodyPr>
            <a:normAutofit lnSpcReduction="10000"/>
          </a:bodyPr>
          <a:lstStyle/>
          <a:p>
            <a:pPr marL="0" indent="0">
              <a:buNone/>
            </a:pPr>
            <a:r>
              <a:rPr lang="en-US" dirty="0"/>
              <a:t>Every six years, IDEA requires states to produce a new </a:t>
            </a:r>
            <a:r>
              <a:rPr lang="en-US" b="1" dirty="0">
                <a:solidFill>
                  <a:schemeClr val="accent3"/>
                </a:solidFill>
              </a:rPr>
              <a:t>State Performance Plan (SPP) </a:t>
            </a:r>
            <a:r>
              <a:rPr lang="en-US" dirty="0"/>
              <a:t>with revised/updated targets for achieving program goals and child and family outcomes.</a:t>
            </a:r>
          </a:p>
          <a:p>
            <a:pPr marL="0" indent="0">
              <a:buNone/>
            </a:pPr>
            <a:endParaRPr lang="en-US" dirty="0"/>
          </a:p>
          <a:p>
            <a:pPr marL="0" indent="0">
              <a:buNone/>
            </a:pPr>
            <a:r>
              <a:rPr lang="en-US" dirty="0"/>
              <a:t>Data is collected annually and compared to the target for each of the SPP indicators as a measurement of program achievement. The results are provided to the Office of Special Education Services (OSEP) in the </a:t>
            </a:r>
            <a:r>
              <a:rPr lang="en-US" b="1" dirty="0">
                <a:solidFill>
                  <a:schemeClr val="accent3"/>
                </a:solidFill>
              </a:rPr>
              <a:t>Annual Performance Report (APR).</a:t>
            </a:r>
          </a:p>
          <a:p>
            <a:endParaRPr lang="en-US" dirty="0"/>
          </a:p>
        </p:txBody>
      </p:sp>
      <p:sp>
        <p:nvSpPr>
          <p:cNvPr id="4" name="Footer Placeholder 3">
            <a:extLst>
              <a:ext uri="{FF2B5EF4-FFF2-40B4-BE49-F238E27FC236}">
                <a16:creationId xmlns:a16="http://schemas.microsoft.com/office/drawing/2014/main" id="{C8B62A98-9A67-4283-8A99-96FF1E0BE685}"/>
              </a:ext>
            </a:extLst>
          </p:cNvPr>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787878"/>
                </a:solidFill>
                <a:effectLst/>
                <a:uLnTx/>
                <a:uFillTx/>
                <a:latin typeface="Arial" panose="020B0604020202020204"/>
                <a:ea typeface="+mn-ea"/>
                <a:cs typeface="+mn-cs"/>
              </a:rPr>
              <a:t>FFY 2020-2025 Targets for SoonerStart Outcomes</a:t>
            </a:r>
          </a:p>
        </p:txBody>
      </p:sp>
      <p:sp>
        <p:nvSpPr>
          <p:cNvPr id="5" name="Slide Number Placeholder 4">
            <a:extLst>
              <a:ext uri="{FF2B5EF4-FFF2-40B4-BE49-F238E27FC236}">
                <a16:creationId xmlns:a16="http://schemas.microsoft.com/office/drawing/2014/main" id="{C88CF5C4-8177-409B-A5A2-2A05AB41F2DE}"/>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066355A-084C-D24E-9AD2-7E4FC41EA627}" type="slidenum">
              <a:rPr kumimoji="0" lang="en-US" sz="1200" b="0" i="0" u="none" strike="noStrike" kern="1200" cap="none" spc="0" normalizeH="0" baseline="0" noProof="0" smtClean="0">
                <a:ln>
                  <a:noFill/>
                </a:ln>
                <a:solidFill>
                  <a:srgbClr val="787878"/>
                </a:solidFill>
                <a:effectLst/>
                <a:uLnTx/>
                <a:uFillTx/>
                <a:latin typeface="Arial" panose="020B0604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1200" b="0" i="0" u="none" strike="noStrike" kern="1200" cap="none" spc="0" normalizeH="0" baseline="0" noProof="0">
              <a:ln>
                <a:noFill/>
              </a:ln>
              <a:solidFill>
                <a:srgbClr val="787878"/>
              </a:solidFill>
              <a:effectLst/>
              <a:uLnTx/>
              <a:uFillTx/>
              <a:latin typeface="Arial" panose="020B0604020202020204"/>
              <a:ea typeface="+mn-ea"/>
              <a:cs typeface="+mn-cs"/>
            </a:endParaRPr>
          </a:p>
        </p:txBody>
      </p:sp>
    </p:spTree>
    <p:extLst>
      <p:ext uri="{BB962C8B-B14F-4D97-AF65-F5344CB8AC3E}">
        <p14:creationId xmlns:p14="http://schemas.microsoft.com/office/powerpoint/2010/main" val="203352453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3F302E-A8B7-42CB-B364-015ED7B99650}"/>
              </a:ext>
            </a:extLst>
          </p:cNvPr>
          <p:cNvSpPr>
            <a:spLocks noGrp="1"/>
          </p:cNvSpPr>
          <p:nvPr>
            <p:ph type="title"/>
          </p:nvPr>
        </p:nvSpPr>
        <p:spPr/>
        <p:txBody>
          <a:bodyPr/>
          <a:lstStyle/>
          <a:p>
            <a:r>
              <a:rPr lang="en-US" dirty="0"/>
              <a:t>Indicator 4: Family Outcomes</a:t>
            </a:r>
          </a:p>
        </p:txBody>
      </p:sp>
      <p:sp>
        <p:nvSpPr>
          <p:cNvPr id="3" name="Content Placeholder 2">
            <a:extLst>
              <a:ext uri="{FF2B5EF4-FFF2-40B4-BE49-F238E27FC236}">
                <a16:creationId xmlns:a16="http://schemas.microsoft.com/office/drawing/2014/main" id="{48D73ECF-A390-45E4-8FFB-BD9F0656C83A}"/>
              </a:ext>
            </a:extLst>
          </p:cNvPr>
          <p:cNvSpPr>
            <a:spLocks noGrp="1"/>
          </p:cNvSpPr>
          <p:nvPr>
            <p:ph idx="1"/>
          </p:nvPr>
        </p:nvSpPr>
        <p:spPr>
          <a:xfrm>
            <a:off x="258234" y="1530985"/>
            <a:ext cx="11603603" cy="4351338"/>
          </a:xfrm>
        </p:spPr>
        <p:txBody>
          <a:bodyPr>
            <a:normAutofit lnSpcReduction="10000"/>
          </a:bodyPr>
          <a:lstStyle/>
          <a:p>
            <a:pPr marL="0" indent="0">
              <a:buNone/>
            </a:pPr>
            <a:r>
              <a:rPr lang="en-US" dirty="0" err="1"/>
              <a:t>SoonerStart</a:t>
            </a:r>
            <a:r>
              <a:rPr lang="en-US" dirty="0"/>
              <a:t> is required to report the percent of families participating in </a:t>
            </a:r>
            <a:r>
              <a:rPr lang="en-US" dirty="0" err="1"/>
              <a:t>SoonerStart</a:t>
            </a:r>
            <a:r>
              <a:rPr lang="en-US" dirty="0"/>
              <a:t> who state that early intervention services have helped their family:</a:t>
            </a:r>
          </a:p>
          <a:p>
            <a:pPr marL="514350" indent="-514350">
              <a:buClrTx/>
              <a:buFont typeface="+mj-lt"/>
              <a:buAutoNum type="alphaUcPeriod"/>
            </a:pPr>
            <a:r>
              <a:rPr lang="en-US" dirty="0"/>
              <a:t>Know their rights;</a:t>
            </a:r>
          </a:p>
          <a:p>
            <a:pPr marL="514350" indent="-514350">
              <a:buClrTx/>
              <a:buFont typeface="+mj-lt"/>
              <a:buAutoNum type="alphaUcPeriod"/>
            </a:pPr>
            <a:r>
              <a:rPr lang="en-US" dirty="0"/>
              <a:t>Effectively communicate their children's needs; and</a:t>
            </a:r>
          </a:p>
          <a:p>
            <a:pPr marL="514350" indent="-514350">
              <a:buClrTx/>
              <a:buFont typeface="+mj-lt"/>
              <a:buAutoNum type="alphaUcPeriod"/>
            </a:pPr>
            <a:r>
              <a:rPr lang="en-US" dirty="0"/>
              <a:t>Help their children develop and learn.</a:t>
            </a:r>
          </a:p>
          <a:p>
            <a:pPr marL="0" indent="0">
              <a:buNone/>
            </a:pPr>
            <a:r>
              <a:rPr lang="en-US" dirty="0"/>
              <a:t>Over the past six years, </a:t>
            </a:r>
            <a:r>
              <a:rPr lang="en-US" dirty="0">
                <a:solidFill>
                  <a:srgbClr val="FF0000"/>
                </a:solidFill>
              </a:rPr>
              <a:t>97% </a:t>
            </a:r>
            <a:r>
              <a:rPr lang="en-US" dirty="0"/>
              <a:t>of families reported that </a:t>
            </a:r>
            <a:r>
              <a:rPr lang="en-US" dirty="0" err="1"/>
              <a:t>SoonerStart</a:t>
            </a:r>
            <a:r>
              <a:rPr lang="en-US" dirty="0"/>
              <a:t> helped their family achieve these outcomes.</a:t>
            </a:r>
          </a:p>
          <a:p>
            <a:pPr marL="0" indent="0">
              <a:buNone/>
            </a:pPr>
            <a:endParaRPr lang="en-US" dirty="0"/>
          </a:p>
        </p:txBody>
      </p:sp>
      <p:sp>
        <p:nvSpPr>
          <p:cNvPr id="4" name="Footer Placeholder 3">
            <a:extLst>
              <a:ext uri="{FF2B5EF4-FFF2-40B4-BE49-F238E27FC236}">
                <a16:creationId xmlns:a16="http://schemas.microsoft.com/office/drawing/2014/main" id="{948B4CEE-D23B-4680-9DE1-765AD95F2597}"/>
              </a:ext>
            </a:extLst>
          </p:cNvPr>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787878"/>
                </a:solidFill>
                <a:effectLst/>
                <a:uLnTx/>
                <a:uFillTx/>
                <a:latin typeface="Arial" panose="020B0604020202020204"/>
                <a:ea typeface="+mn-ea"/>
                <a:cs typeface="+mn-cs"/>
              </a:rPr>
              <a:t>FFY 2020-2025 Targets for SoonerStart Outcomes</a:t>
            </a:r>
          </a:p>
        </p:txBody>
      </p:sp>
      <p:sp>
        <p:nvSpPr>
          <p:cNvPr id="5" name="Slide Number Placeholder 4">
            <a:extLst>
              <a:ext uri="{FF2B5EF4-FFF2-40B4-BE49-F238E27FC236}">
                <a16:creationId xmlns:a16="http://schemas.microsoft.com/office/drawing/2014/main" id="{D56E2F2B-3997-406A-BFF2-26696093A55C}"/>
              </a:ext>
            </a:extLst>
          </p:cNvPr>
          <p:cNvSpPr>
            <a:spLocks noGrp="1"/>
          </p:cNvSpPr>
          <p:nvPr>
            <p:ph type="sldNum" sz="quarter" idx="12"/>
          </p:nvPr>
        </p:nvSpPr>
        <p:spPr/>
        <p:txBody>
          <a:bodyPr/>
          <a:lstStyle/>
          <a:p>
            <a:fld id="{2066355A-084C-D24E-9AD2-7E4FC41EA627}" type="slidenum">
              <a:rPr lang="en-US" smtClean="0"/>
              <a:t>20</a:t>
            </a:fld>
            <a:endParaRPr lang="en-US"/>
          </a:p>
        </p:txBody>
      </p:sp>
    </p:spTree>
    <p:extLst>
      <p:ext uri="{BB962C8B-B14F-4D97-AF65-F5344CB8AC3E}">
        <p14:creationId xmlns:p14="http://schemas.microsoft.com/office/powerpoint/2010/main" val="410634992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F47C71-0DFA-4B30-911D-1175AD081EED}"/>
              </a:ext>
            </a:extLst>
          </p:cNvPr>
          <p:cNvSpPr>
            <a:spLocks noGrp="1"/>
          </p:cNvSpPr>
          <p:nvPr>
            <p:ph type="title"/>
          </p:nvPr>
        </p:nvSpPr>
        <p:spPr>
          <a:xfrm>
            <a:off x="294199" y="365125"/>
            <a:ext cx="11897801" cy="1325563"/>
          </a:xfrm>
        </p:spPr>
        <p:txBody>
          <a:bodyPr>
            <a:normAutofit/>
          </a:bodyPr>
          <a:lstStyle/>
          <a:p>
            <a:r>
              <a:rPr lang="en-US" sz="3600" dirty="0"/>
              <a:t>Indicator 4: Family Outcomes Measurement Changes</a:t>
            </a:r>
          </a:p>
        </p:txBody>
      </p:sp>
      <p:sp>
        <p:nvSpPr>
          <p:cNvPr id="3" name="Content Placeholder 2">
            <a:extLst>
              <a:ext uri="{FF2B5EF4-FFF2-40B4-BE49-F238E27FC236}">
                <a16:creationId xmlns:a16="http://schemas.microsoft.com/office/drawing/2014/main" id="{25224788-6F5D-47C3-89E9-597925E60130}"/>
              </a:ext>
            </a:extLst>
          </p:cNvPr>
          <p:cNvSpPr>
            <a:spLocks noGrp="1"/>
          </p:cNvSpPr>
          <p:nvPr>
            <p:ph idx="1"/>
          </p:nvPr>
        </p:nvSpPr>
        <p:spPr/>
        <p:txBody>
          <a:bodyPr>
            <a:normAutofit/>
          </a:bodyPr>
          <a:lstStyle/>
          <a:p>
            <a:pPr marL="0" indent="0">
              <a:buNone/>
            </a:pPr>
            <a:r>
              <a:rPr lang="en-US" dirty="0" err="1"/>
              <a:t>SoonerStart</a:t>
            </a:r>
            <a:r>
              <a:rPr lang="en-US" dirty="0"/>
              <a:t> has revised the scoring calculation on the Family Survey to indicate a response of “highly disagree” receives a score of “0”.</a:t>
            </a:r>
          </a:p>
          <a:p>
            <a:pPr marL="0" indent="0">
              <a:buNone/>
            </a:pPr>
            <a:r>
              <a:rPr lang="en-US" dirty="0"/>
              <a:t>67% of Stakeholders responding recommended that the percentage or cut-off score that defines a “positive” response or approval be increased from 50% to a percentage closer to 60%.</a:t>
            </a:r>
          </a:p>
        </p:txBody>
      </p:sp>
      <p:sp>
        <p:nvSpPr>
          <p:cNvPr id="4" name="Footer Placeholder 3">
            <a:extLst>
              <a:ext uri="{FF2B5EF4-FFF2-40B4-BE49-F238E27FC236}">
                <a16:creationId xmlns:a16="http://schemas.microsoft.com/office/drawing/2014/main" id="{B245012B-A140-4E8B-97AC-C07715F501FE}"/>
              </a:ext>
            </a:extLst>
          </p:cNvPr>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787878"/>
                </a:solidFill>
                <a:effectLst/>
                <a:uLnTx/>
                <a:uFillTx/>
                <a:latin typeface="Arial" panose="020B0604020202020204"/>
                <a:ea typeface="+mn-ea"/>
                <a:cs typeface="+mn-cs"/>
              </a:rPr>
              <a:t>FFY 2020-2025 Targets for SoonerStart Outcomes</a:t>
            </a:r>
          </a:p>
        </p:txBody>
      </p:sp>
      <p:sp>
        <p:nvSpPr>
          <p:cNvPr id="5" name="Slide Number Placeholder 4">
            <a:extLst>
              <a:ext uri="{FF2B5EF4-FFF2-40B4-BE49-F238E27FC236}">
                <a16:creationId xmlns:a16="http://schemas.microsoft.com/office/drawing/2014/main" id="{45317356-AB80-48F3-B499-D5E77A6F26DD}"/>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066355A-084C-D24E-9AD2-7E4FC41EA627}" type="slidenum">
              <a:rPr kumimoji="0" lang="en-US" sz="1200" b="0" i="0" u="none" strike="noStrike" kern="1200" cap="none" spc="0" normalizeH="0" baseline="0" noProof="0" smtClean="0">
                <a:ln>
                  <a:noFill/>
                </a:ln>
                <a:solidFill>
                  <a:srgbClr val="787878"/>
                </a:solidFill>
                <a:effectLst/>
                <a:uLnTx/>
                <a:uFillTx/>
                <a:latin typeface="Arial" panose="020B0604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21</a:t>
            </a:fld>
            <a:endParaRPr kumimoji="0" lang="en-US" sz="1200" b="0" i="0" u="none" strike="noStrike" kern="1200" cap="none" spc="0" normalizeH="0" baseline="0" noProof="0">
              <a:ln>
                <a:noFill/>
              </a:ln>
              <a:solidFill>
                <a:srgbClr val="787878"/>
              </a:solidFill>
              <a:effectLst/>
              <a:uLnTx/>
              <a:uFillTx/>
              <a:latin typeface="Arial" panose="020B0604020202020204"/>
              <a:ea typeface="+mn-ea"/>
              <a:cs typeface="+mn-cs"/>
            </a:endParaRPr>
          </a:p>
        </p:txBody>
      </p:sp>
    </p:spTree>
    <p:extLst>
      <p:ext uri="{BB962C8B-B14F-4D97-AF65-F5344CB8AC3E}">
        <p14:creationId xmlns:p14="http://schemas.microsoft.com/office/powerpoint/2010/main" val="267522355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40B2B2-CAD9-4393-9ADD-C01F048F1711}"/>
              </a:ext>
            </a:extLst>
          </p:cNvPr>
          <p:cNvSpPr>
            <a:spLocks noGrp="1"/>
          </p:cNvSpPr>
          <p:nvPr>
            <p:ph type="title"/>
          </p:nvPr>
        </p:nvSpPr>
        <p:spPr/>
        <p:txBody>
          <a:bodyPr>
            <a:normAutofit/>
          </a:bodyPr>
          <a:lstStyle/>
          <a:p>
            <a:r>
              <a:rPr lang="en-US" sz="4000" dirty="0"/>
              <a:t>Indicator 4: Family Outcomes Target Revisions</a:t>
            </a:r>
          </a:p>
        </p:txBody>
      </p:sp>
      <p:sp>
        <p:nvSpPr>
          <p:cNvPr id="3" name="Content Placeholder 2">
            <a:extLst>
              <a:ext uri="{FF2B5EF4-FFF2-40B4-BE49-F238E27FC236}">
                <a16:creationId xmlns:a16="http://schemas.microsoft.com/office/drawing/2014/main" id="{B6F22942-D2EE-4A84-BE96-3D5F46565FD1}"/>
              </a:ext>
            </a:extLst>
          </p:cNvPr>
          <p:cNvSpPr>
            <a:spLocks noGrp="1"/>
          </p:cNvSpPr>
          <p:nvPr>
            <p:ph idx="1"/>
          </p:nvPr>
        </p:nvSpPr>
        <p:spPr>
          <a:xfrm>
            <a:off x="294199" y="1539875"/>
            <a:ext cx="11603603" cy="4351338"/>
          </a:xfrm>
        </p:spPr>
        <p:txBody>
          <a:bodyPr>
            <a:normAutofit lnSpcReduction="10000"/>
          </a:bodyPr>
          <a:lstStyle/>
          <a:p>
            <a:pPr marL="0" indent="0" algn="just">
              <a:buNone/>
            </a:pPr>
            <a:r>
              <a:rPr lang="en-US" dirty="0"/>
              <a:t>Using stakeholder recommendations, </a:t>
            </a:r>
            <a:r>
              <a:rPr lang="en-US" dirty="0" err="1"/>
              <a:t>SoonerStart</a:t>
            </a:r>
            <a:r>
              <a:rPr lang="en-US" dirty="0"/>
              <a:t> has reset baselines for each Family Outcome statement based on the FFY 2020 survey results calculated with an approval rating of 66% or better. Targets were determined using the new baseline for all three statements. The number of survey questions is not equal for each statement and revising the calculation has resulted in a decrease in the percentages of families with positive responses. </a:t>
            </a:r>
            <a:r>
              <a:rPr lang="en-US" dirty="0" err="1"/>
              <a:t>SoonerStart</a:t>
            </a:r>
            <a:r>
              <a:rPr lang="en-US" dirty="0"/>
              <a:t> feels this correction more accurately reflects the Family Outcomes results.</a:t>
            </a:r>
          </a:p>
        </p:txBody>
      </p:sp>
      <p:sp>
        <p:nvSpPr>
          <p:cNvPr id="4" name="Footer Placeholder 3">
            <a:extLst>
              <a:ext uri="{FF2B5EF4-FFF2-40B4-BE49-F238E27FC236}">
                <a16:creationId xmlns:a16="http://schemas.microsoft.com/office/drawing/2014/main" id="{ECF41B89-77CF-4FD4-A720-3C9C2BB662B8}"/>
              </a:ext>
            </a:extLst>
          </p:cNvPr>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787878"/>
                </a:solidFill>
                <a:effectLst/>
                <a:uLnTx/>
                <a:uFillTx/>
                <a:latin typeface="Arial" panose="020B0604020202020204"/>
                <a:ea typeface="+mn-ea"/>
                <a:cs typeface="+mn-cs"/>
              </a:rPr>
              <a:t>FFY 2020-2025 Targets for SoonerStart Outcomes</a:t>
            </a:r>
          </a:p>
        </p:txBody>
      </p:sp>
      <p:sp>
        <p:nvSpPr>
          <p:cNvPr id="5" name="Slide Number Placeholder 4">
            <a:extLst>
              <a:ext uri="{FF2B5EF4-FFF2-40B4-BE49-F238E27FC236}">
                <a16:creationId xmlns:a16="http://schemas.microsoft.com/office/drawing/2014/main" id="{C6CBD48F-589A-4216-B9E9-9908B96EC164}"/>
              </a:ext>
            </a:extLst>
          </p:cNvPr>
          <p:cNvSpPr>
            <a:spLocks noGrp="1"/>
          </p:cNvSpPr>
          <p:nvPr>
            <p:ph type="sldNum" sz="quarter" idx="12"/>
          </p:nvPr>
        </p:nvSpPr>
        <p:spPr/>
        <p:txBody>
          <a:bodyPr/>
          <a:lstStyle/>
          <a:p>
            <a:fld id="{2066355A-084C-D24E-9AD2-7E4FC41EA627}" type="slidenum">
              <a:rPr lang="en-US" smtClean="0"/>
              <a:t>22</a:t>
            </a:fld>
            <a:endParaRPr lang="en-US"/>
          </a:p>
        </p:txBody>
      </p:sp>
    </p:spTree>
    <p:extLst>
      <p:ext uri="{BB962C8B-B14F-4D97-AF65-F5344CB8AC3E}">
        <p14:creationId xmlns:p14="http://schemas.microsoft.com/office/powerpoint/2010/main" val="142738878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041D2A44-6342-4A9F-A47C-A86BDDD0DBD1}"/>
              </a:ext>
            </a:extLst>
          </p:cNvPr>
          <p:cNvSpPr>
            <a:spLocks noGrp="1"/>
          </p:cNvSpPr>
          <p:nvPr>
            <p:ph type="title"/>
          </p:nvPr>
        </p:nvSpPr>
        <p:spPr>
          <a:xfrm>
            <a:off x="294199" y="365125"/>
            <a:ext cx="11603603" cy="1325563"/>
          </a:xfrm>
        </p:spPr>
        <p:txBody>
          <a:bodyPr>
            <a:normAutofit/>
          </a:bodyPr>
          <a:lstStyle/>
          <a:p>
            <a:r>
              <a:rPr lang="en-US" sz="3600" dirty="0"/>
              <a:t>Indicator 4A: Families Know Their Rights</a:t>
            </a:r>
            <a:br>
              <a:rPr lang="en-US" sz="3600" dirty="0"/>
            </a:br>
            <a:endParaRPr lang="en-US" sz="3600" dirty="0"/>
          </a:p>
        </p:txBody>
      </p:sp>
      <p:graphicFrame>
        <p:nvGraphicFramePr>
          <p:cNvPr id="18" name="Content Placeholder 17" descr="This chart shows the official and revised historical data and targets for the past APR cycle (2013-2019) for indicator 8.">
            <a:extLst>
              <a:ext uri="{FF2B5EF4-FFF2-40B4-BE49-F238E27FC236}">
                <a16:creationId xmlns:a16="http://schemas.microsoft.com/office/drawing/2014/main" id="{E0958F04-EF45-4BC1-AA6E-793B2AEF9E4A}"/>
              </a:ext>
            </a:extLst>
          </p:cNvPr>
          <p:cNvGraphicFramePr>
            <a:graphicFrameLocks noGrp="1"/>
          </p:cNvGraphicFramePr>
          <p:nvPr>
            <p:ph idx="1"/>
            <p:extLst>
              <p:ext uri="{D42A27DB-BD31-4B8C-83A1-F6EECF244321}">
                <p14:modId xmlns:p14="http://schemas.microsoft.com/office/powerpoint/2010/main" val="3423073800"/>
              </p:ext>
            </p:extLst>
          </p:nvPr>
        </p:nvGraphicFramePr>
        <p:xfrm>
          <a:off x="293688" y="1825625"/>
          <a:ext cx="11604625" cy="4351338"/>
        </p:xfrm>
        <a:graphic>
          <a:graphicData uri="http://schemas.openxmlformats.org/drawingml/2006/chart">
            <c:chart xmlns:c="http://schemas.openxmlformats.org/drawingml/2006/chart" xmlns:r="http://schemas.openxmlformats.org/officeDocument/2006/relationships" r:id="rId3"/>
          </a:graphicData>
        </a:graphic>
      </p:graphicFrame>
      <p:sp>
        <p:nvSpPr>
          <p:cNvPr id="2" name="Footer Placeholder 1">
            <a:extLst>
              <a:ext uri="{FF2B5EF4-FFF2-40B4-BE49-F238E27FC236}">
                <a16:creationId xmlns:a16="http://schemas.microsoft.com/office/drawing/2014/main" id="{922EB27D-1848-4033-BDF5-2D7B926DA26F}"/>
              </a:ext>
            </a:extLst>
          </p:cNvPr>
          <p:cNvSpPr>
            <a:spLocks noGrp="1"/>
          </p:cNvSpPr>
          <p:nvPr>
            <p:ph type="ftr" sz="quarter" idx="11"/>
          </p:nvPr>
        </p:nvSpPr>
        <p:spPr>
          <a:xfrm>
            <a:off x="513829" y="6363318"/>
            <a:ext cx="5966098" cy="365125"/>
          </a:xfr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787878"/>
                </a:solidFill>
                <a:effectLst/>
                <a:uLnTx/>
                <a:uFillTx/>
                <a:latin typeface="Arial" panose="020B0604020202020204"/>
                <a:ea typeface="+mn-ea"/>
                <a:cs typeface="+mn-cs"/>
              </a:rPr>
              <a:t>FFY 2020-2025 Targets for SoonerStart Outcomes</a:t>
            </a:r>
          </a:p>
        </p:txBody>
      </p:sp>
      <p:sp>
        <p:nvSpPr>
          <p:cNvPr id="3" name="Slide Number Placeholder 2">
            <a:extLst>
              <a:ext uri="{FF2B5EF4-FFF2-40B4-BE49-F238E27FC236}">
                <a16:creationId xmlns:a16="http://schemas.microsoft.com/office/drawing/2014/main" id="{A35BA395-83DC-466A-86ED-174336CB61EA}"/>
              </a:ext>
            </a:extLst>
          </p:cNvPr>
          <p:cNvSpPr>
            <a:spLocks noGrp="1"/>
          </p:cNvSpPr>
          <p:nvPr>
            <p:ph type="sldNum" sz="quarter" idx="12"/>
          </p:nvPr>
        </p:nvSpPr>
        <p:spPr>
          <a:xfrm>
            <a:off x="0" y="6363318"/>
            <a:ext cx="516468" cy="365125"/>
          </a:xfrm>
        </p:spPr>
        <p:txBody>
          <a:bodyPr/>
          <a:lstStyle/>
          <a:p>
            <a:pPr lvl="0"/>
            <a:fld id="{2066355A-084C-D24E-9AD2-7E4FC41EA627}" type="slidenum">
              <a:rPr lang="en-US" noProof="0" smtClean="0"/>
              <a:pPr lvl="0"/>
              <a:t>23</a:t>
            </a:fld>
            <a:endParaRPr lang="en-US" noProof="0"/>
          </a:p>
        </p:txBody>
      </p:sp>
      <p:sp>
        <p:nvSpPr>
          <p:cNvPr id="6" name="TextBox 6">
            <a:extLst>
              <a:ext uri="{FF2B5EF4-FFF2-40B4-BE49-F238E27FC236}">
                <a16:creationId xmlns:a16="http://schemas.microsoft.com/office/drawing/2014/main" id="{B82D74BE-AE1A-463E-847B-09CB0AB0EEB0}"/>
              </a:ext>
            </a:extLst>
          </p:cNvPr>
          <p:cNvSpPr txBox="1"/>
          <p:nvPr/>
        </p:nvSpPr>
        <p:spPr>
          <a:xfrm>
            <a:off x="8381015" y="4001294"/>
            <a:ext cx="3175869" cy="400110"/>
          </a:xfrm>
          <a:prstGeom prst="rect">
            <a:avLst/>
          </a:prstGeom>
          <a:solidFill>
            <a:srgbClr val="FFFF00"/>
          </a:solidFill>
        </p:spPr>
        <p:txBody>
          <a:bodyPr wrap="non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schemeClr val="accent2"/>
                </a:solidFill>
                <a:effectLst/>
                <a:uLnTx/>
                <a:uFillTx/>
                <a:latin typeface="Arial" panose="020B0604020202020204"/>
                <a:ea typeface="+mn-ea"/>
                <a:cs typeface="+mn-cs"/>
              </a:rPr>
              <a:t>Baseline: 2020, at 85.75%</a:t>
            </a:r>
          </a:p>
        </p:txBody>
      </p:sp>
    </p:spTree>
    <p:extLst>
      <p:ext uri="{BB962C8B-B14F-4D97-AF65-F5344CB8AC3E}">
        <p14:creationId xmlns:p14="http://schemas.microsoft.com/office/powerpoint/2010/main" val="11201309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041D2A44-6342-4A9F-A47C-A86BDDD0DBD1}"/>
              </a:ext>
            </a:extLst>
          </p:cNvPr>
          <p:cNvSpPr>
            <a:spLocks noGrp="1"/>
          </p:cNvSpPr>
          <p:nvPr>
            <p:ph type="title"/>
          </p:nvPr>
        </p:nvSpPr>
        <p:spPr>
          <a:xfrm>
            <a:off x="294199" y="365125"/>
            <a:ext cx="11603603" cy="1325563"/>
          </a:xfrm>
        </p:spPr>
        <p:txBody>
          <a:bodyPr>
            <a:normAutofit/>
          </a:bodyPr>
          <a:lstStyle/>
          <a:p>
            <a:r>
              <a:rPr lang="en-US" sz="3600" dirty="0"/>
              <a:t>Indicator 4B: Communicate Child’s Needs</a:t>
            </a:r>
            <a:br>
              <a:rPr lang="en-US" sz="3600" dirty="0"/>
            </a:br>
            <a:endParaRPr lang="en-US" sz="3600" dirty="0"/>
          </a:p>
        </p:txBody>
      </p:sp>
      <p:graphicFrame>
        <p:nvGraphicFramePr>
          <p:cNvPr id="18" name="Content Placeholder 17" descr="This chart shows the official and revised historical data and targets for the past APR cycle (2013-2019) for indicator 8.">
            <a:extLst>
              <a:ext uri="{FF2B5EF4-FFF2-40B4-BE49-F238E27FC236}">
                <a16:creationId xmlns:a16="http://schemas.microsoft.com/office/drawing/2014/main" id="{E0958F04-EF45-4BC1-AA6E-793B2AEF9E4A}"/>
              </a:ext>
            </a:extLst>
          </p:cNvPr>
          <p:cNvGraphicFramePr>
            <a:graphicFrameLocks noGrp="1"/>
          </p:cNvGraphicFramePr>
          <p:nvPr>
            <p:ph idx="1"/>
            <p:extLst>
              <p:ext uri="{D42A27DB-BD31-4B8C-83A1-F6EECF244321}">
                <p14:modId xmlns:p14="http://schemas.microsoft.com/office/powerpoint/2010/main" val="176520991"/>
              </p:ext>
            </p:extLst>
          </p:nvPr>
        </p:nvGraphicFramePr>
        <p:xfrm>
          <a:off x="293688" y="1825625"/>
          <a:ext cx="11604625" cy="4351338"/>
        </p:xfrm>
        <a:graphic>
          <a:graphicData uri="http://schemas.openxmlformats.org/drawingml/2006/chart">
            <c:chart xmlns:c="http://schemas.openxmlformats.org/drawingml/2006/chart" xmlns:r="http://schemas.openxmlformats.org/officeDocument/2006/relationships" r:id="rId3"/>
          </a:graphicData>
        </a:graphic>
      </p:graphicFrame>
      <p:sp>
        <p:nvSpPr>
          <p:cNvPr id="2" name="Footer Placeholder 1">
            <a:extLst>
              <a:ext uri="{FF2B5EF4-FFF2-40B4-BE49-F238E27FC236}">
                <a16:creationId xmlns:a16="http://schemas.microsoft.com/office/drawing/2014/main" id="{922EB27D-1848-4033-BDF5-2D7B926DA26F}"/>
              </a:ext>
            </a:extLst>
          </p:cNvPr>
          <p:cNvSpPr>
            <a:spLocks noGrp="1"/>
          </p:cNvSpPr>
          <p:nvPr>
            <p:ph type="ftr" sz="quarter" idx="11"/>
          </p:nvPr>
        </p:nvSpPr>
        <p:spPr>
          <a:xfrm>
            <a:off x="513829" y="6363318"/>
            <a:ext cx="5966098" cy="365125"/>
          </a:xfr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787878"/>
                </a:solidFill>
                <a:effectLst/>
                <a:uLnTx/>
                <a:uFillTx/>
                <a:latin typeface="Arial" panose="020B0604020202020204"/>
                <a:ea typeface="+mn-ea"/>
                <a:cs typeface="+mn-cs"/>
              </a:rPr>
              <a:t>FFY 2020-2025 Targets for SoonerStart Outcomes</a:t>
            </a:r>
          </a:p>
        </p:txBody>
      </p:sp>
      <p:sp>
        <p:nvSpPr>
          <p:cNvPr id="3" name="Slide Number Placeholder 2">
            <a:extLst>
              <a:ext uri="{FF2B5EF4-FFF2-40B4-BE49-F238E27FC236}">
                <a16:creationId xmlns:a16="http://schemas.microsoft.com/office/drawing/2014/main" id="{A35BA395-83DC-466A-86ED-174336CB61EA}"/>
              </a:ext>
            </a:extLst>
          </p:cNvPr>
          <p:cNvSpPr>
            <a:spLocks noGrp="1"/>
          </p:cNvSpPr>
          <p:nvPr>
            <p:ph type="sldNum" sz="quarter" idx="12"/>
          </p:nvPr>
        </p:nvSpPr>
        <p:spPr>
          <a:xfrm>
            <a:off x="0" y="6363318"/>
            <a:ext cx="516468" cy="365125"/>
          </a:xfrm>
        </p:spPr>
        <p:txBody>
          <a:bodyPr/>
          <a:lstStyle/>
          <a:p>
            <a:pPr lvl="0"/>
            <a:fld id="{2066355A-084C-D24E-9AD2-7E4FC41EA627}" type="slidenum">
              <a:rPr lang="en-US" noProof="0" smtClean="0"/>
              <a:pPr lvl="0"/>
              <a:t>24</a:t>
            </a:fld>
            <a:endParaRPr lang="en-US" noProof="0"/>
          </a:p>
        </p:txBody>
      </p:sp>
      <p:sp>
        <p:nvSpPr>
          <p:cNvPr id="6" name="TextBox 6">
            <a:extLst>
              <a:ext uri="{FF2B5EF4-FFF2-40B4-BE49-F238E27FC236}">
                <a16:creationId xmlns:a16="http://schemas.microsoft.com/office/drawing/2014/main" id="{B82D74BE-AE1A-463E-847B-09CB0AB0EEB0}"/>
              </a:ext>
            </a:extLst>
          </p:cNvPr>
          <p:cNvSpPr txBox="1"/>
          <p:nvPr/>
        </p:nvSpPr>
        <p:spPr>
          <a:xfrm>
            <a:off x="8381015" y="4001294"/>
            <a:ext cx="3175869" cy="400110"/>
          </a:xfrm>
          <a:prstGeom prst="rect">
            <a:avLst/>
          </a:prstGeom>
          <a:solidFill>
            <a:srgbClr val="FFFF00"/>
          </a:solidFill>
        </p:spPr>
        <p:txBody>
          <a:bodyPr wrap="non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schemeClr val="accent2"/>
                </a:solidFill>
                <a:effectLst/>
                <a:uLnTx/>
                <a:uFillTx/>
                <a:latin typeface="Arial" panose="020B0604020202020204"/>
                <a:ea typeface="+mn-ea"/>
                <a:cs typeface="+mn-cs"/>
              </a:rPr>
              <a:t>Baseline: 2020, at 87.96%</a:t>
            </a:r>
          </a:p>
        </p:txBody>
      </p:sp>
    </p:spTree>
    <p:extLst>
      <p:ext uri="{BB962C8B-B14F-4D97-AF65-F5344CB8AC3E}">
        <p14:creationId xmlns:p14="http://schemas.microsoft.com/office/powerpoint/2010/main" val="313841791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041D2A44-6342-4A9F-A47C-A86BDDD0DBD1}"/>
              </a:ext>
            </a:extLst>
          </p:cNvPr>
          <p:cNvSpPr>
            <a:spLocks noGrp="1"/>
          </p:cNvSpPr>
          <p:nvPr>
            <p:ph type="title"/>
          </p:nvPr>
        </p:nvSpPr>
        <p:spPr>
          <a:xfrm>
            <a:off x="294199" y="365125"/>
            <a:ext cx="11603603" cy="1325563"/>
          </a:xfrm>
        </p:spPr>
        <p:txBody>
          <a:bodyPr>
            <a:normAutofit/>
          </a:bodyPr>
          <a:lstStyle/>
          <a:p>
            <a:r>
              <a:rPr lang="en-US" sz="3600" dirty="0"/>
              <a:t>Indicator 4C: Help Families Help their Child</a:t>
            </a:r>
            <a:br>
              <a:rPr lang="en-US" sz="3600" dirty="0"/>
            </a:br>
            <a:endParaRPr lang="en-US" sz="3600" dirty="0"/>
          </a:p>
        </p:txBody>
      </p:sp>
      <p:graphicFrame>
        <p:nvGraphicFramePr>
          <p:cNvPr id="18" name="Content Placeholder 17" descr="This chart shows the official and revised historical data and targets for the past APR cycle (2013-2019) for indicator 8.">
            <a:extLst>
              <a:ext uri="{FF2B5EF4-FFF2-40B4-BE49-F238E27FC236}">
                <a16:creationId xmlns:a16="http://schemas.microsoft.com/office/drawing/2014/main" id="{E0958F04-EF45-4BC1-AA6E-793B2AEF9E4A}"/>
              </a:ext>
            </a:extLst>
          </p:cNvPr>
          <p:cNvGraphicFramePr>
            <a:graphicFrameLocks noGrp="1"/>
          </p:cNvGraphicFramePr>
          <p:nvPr>
            <p:ph idx="1"/>
            <p:extLst>
              <p:ext uri="{D42A27DB-BD31-4B8C-83A1-F6EECF244321}">
                <p14:modId xmlns:p14="http://schemas.microsoft.com/office/powerpoint/2010/main" val="3606310030"/>
              </p:ext>
            </p:extLst>
          </p:nvPr>
        </p:nvGraphicFramePr>
        <p:xfrm>
          <a:off x="293688" y="1825625"/>
          <a:ext cx="11604625" cy="4351338"/>
        </p:xfrm>
        <a:graphic>
          <a:graphicData uri="http://schemas.openxmlformats.org/drawingml/2006/chart">
            <c:chart xmlns:c="http://schemas.openxmlformats.org/drawingml/2006/chart" xmlns:r="http://schemas.openxmlformats.org/officeDocument/2006/relationships" r:id="rId3"/>
          </a:graphicData>
        </a:graphic>
      </p:graphicFrame>
      <p:sp>
        <p:nvSpPr>
          <p:cNvPr id="2" name="Footer Placeholder 1">
            <a:extLst>
              <a:ext uri="{FF2B5EF4-FFF2-40B4-BE49-F238E27FC236}">
                <a16:creationId xmlns:a16="http://schemas.microsoft.com/office/drawing/2014/main" id="{922EB27D-1848-4033-BDF5-2D7B926DA26F}"/>
              </a:ext>
            </a:extLst>
          </p:cNvPr>
          <p:cNvSpPr>
            <a:spLocks noGrp="1"/>
          </p:cNvSpPr>
          <p:nvPr>
            <p:ph type="ftr" sz="quarter" idx="11"/>
          </p:nvPr>
        </p:nvSpPr>
        <p:spPr>
          <a:xfrm>
            <a:off x="513829" y="6363318"/>
            <a:ext cx="5966098" cy="365125"/>
          </a:xfr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787878"/>
                </a:solidFill>
                <a:effectLst/>
                <a:uLnTx/>
                <a:uFillTx/>
                <a:latin typeface="Arial" panose="020B0604020202020204"/>
                <a:ea typeface="+mn-ea"/>
                <a:cs typeface="+mn-cs"/>
              </a:rPr>
              <a:t>FFY 2020-2025 Targets for SoonerStart Outcomes</a:t>
            </a:r>
          </a:p>
        </p:txBody>
      </p:sp>
      <p:sp>
        <p:nvSpPr>
          <p:cNvPr id="3" name="Slide Number Placeholder 2">
            <a:extLst>
              <a:ext uri="{FF2B5EF4-FFF2-40B4-BE49-F238E27FC236}">
                <a16:creationId xmlns:a16="http://schemas.microsoft.com/office/drawing/2014/main" id="{A35BA395-83DC-466A-86ED-174336CB61EA}"/>
              </a:ext>
            </a:extLst>
          </p:cNvPr>
          <p:cNvSpPr>
            <a:spLocks noGrp="1"/>
          </p:cNvSpPr>
          <p:nvPr>
            <p:ph type="sldNum" sz="quarter" idx="12"/>
          </p:nvPr>
        </p:nvSpPr>
        <p:spPr>
          <a:xfrm>
            <a:off x="0" y="6363318"/>
            <a:ext cx="516468" cy="365125"/>
          </a:xfrm>
        </p:spPr>
        <p:txBody>
          <a:bodyPr/>
          <a:lstStyle/>
          <a:p>
            <a:pPr lvl="0"/>
            <a:fld id="{2066355A-084C-D24E-9AD2-7E4FC41EA627}" type="slidenum">
              <a:rPr lang="en-US" noProof="0" smtClean="0"/>
              <a:pPr lvl="0"/>
              <a:t>25</a:t>
            </a:fld>
            <a:endParaRPr lang="en-US" noProof="0"/>
          </a:p>
        </p:txBody>
      </p:sp>
      <p:sp>
        <p:nvSpPr>
          <p:cNvPr id="6" name="TextBox 6">
            <a:extLst>
              <a:ext uri="{FF2B5EF4-FFF2-40B4-BE49-F238E27FC236}">
                <a16:creationId xmlns:a16="http://schemas.microsoft.com/office/drawing/2014/main" id="{B82D74BE-AE1A-463E-847B-09CB0AB0EEB0}"/>
              </a:ext>
            </a:extLst>
          </p:cNvPr>
          <p:cNvSpPr txBox="1"/>
          <p:nvPr/>
        </p:nvSpPr>
        <p:spPr>
          <a:xfrm>
            <a:off x="8381015" y="4001294"/>
            <a:ext cx="3175869" cy="400110"/>
          </a:xfrm>
          <a:prstGeom prst="rect">
            <a:avLst/>
          </a:prstGeom>
          <a:solidFill>
            <a:srgbClr val="FFFF00"/>
          </a:solidFill>
        </p:spPr>
        <p:txBody>
          <a:bodyPr wrap="non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schemeClr val="accent2"/>
                </a:solidFill>
                <a:effectLst/>
                <a:uLnTx/>
                <a:uFillTx/>
                <a:latin typeface="Arial" panose="020B0604020202020204"/>
                <a:ea typeface="+mn-ea"/>
                <a:cs typeface="+mn-cs"/>
              </a:rPr>
              <a:t>Baseline: 2020, at </a:t>
            </a:r>
            <a:r>
              <a:rPr lang="en-US" sz="2000" dirty="0">
                <a:solidFill>
                  <a:schemeClr val="accent2"/>
                </a:solidFill>
                <a:latin typeface="Arial" panose="020B0604020202020204"/>
              </a:rPr>
              <a:t>97.54</a:t>
            </a:r>
            <a:r>
              <a:rPr kumimoji="0" lang="en-US" sz="2000" b="0" i="0" u="none" strike="noStrike" kern="1200" cap="none" spc="0" normalizeH="0" baseline="0" noProof="0" dirty="0">
                <a:ln>
                  <a:noFill/>
                </a:ln>
                <a:solidFill>
                  <a:schemeClr val="accent2"/>
                </a:solidFill>
                <a:effectLst/>
                <a:uLnTx/>
                <a:uFillTx/>
                <a:latin typeface="Arial" panose="020B0604020202020204"/>
                <a:ea typeface="+mn-ea"/>
                <a:cs typeface="+mn-cs"/>
              </a:rPr>
              <a:t>%</a:t>
            </a:r>
          </a:p>
        </p:txBody>
      </p:sp>
    </p:spTree>
    <p:extLst>
      <p:ext uri="{BB962C8B-B14F-4D97-AF65-F5344CB8AC3E}">
        <p14:creationId xmlns:p14="http://schemas.microsoft.com/office/powerpoint/2010/main" val="216215153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D4941D-60FB-4483-9BB3-E4AAA47D069C}"/>
              </a:ext>
            </a:extLst>
          </p:cNvPr>
          <p:cNvSpPr>
            <a:spLocks noGrp="1"/>
          </p:cNvSpPr>
          <p:nvPr>
            <p:ph type="title"/>
          </p:nvPr>
        </p:nvSpPr>
        <p:spPr/>
        <p:txBody>
          <a:bodyPr/>
          <a:lstStyle/>
          <a:p>
            <a:r>
              <a:rPr lang="en-US" dirty="0"/>
              <a:t>Indicators 5 and 6: Child Find</a:t>
            </a:r>
          </a:p>
        </p:txBody>
      </p:sp>
      <p:sp>
        <p:nvSpPr>
          <p:cNvPr id="3" name="Content Placeholder 2">
            <a:extLst>
              <a:ext uri="{FF2B5EF4-FFF2-40B4-BE49-F238E27FC236}">
                <a16:creationId xmlns:a16="http://schemas.microsoft.com/office/drawing/2014/main" id="{56F77517-AA39-4B9F-B3C1-C729B3E3C78A}"/>
              </a:ext>
            </a:extLst>
          </p:cNvPr>
          <p:cNvSpPr>
            <a:spLocks noGrp="1"/>
          </p:cNvSpPr>
          <p:nvPr>
            <p:ph idx="1"/>
          </p:nvPr>
        </p:nvSpPr>
        <p:spPr>
          <a:xfrm>
            <a:off x="294198" y="1551305"/>
            <a:ext cx="11603603" cy="4351338"/>
          </a:xfrm>
        </p:spPr>
        <p:txBody>
          <a:bodyPr/>
          <a:lstStyle/>
          <a:p>
            <a:pPr marL="0" indent="0">
              <a:buNone/>
            </a:pPr>
            <a:r>
              <a:rPr lang="en-US" dirty="0" err="1"/>
              <a:t>SoonerStart</a:t>
            </a:r>
            <a:r>
              <a:rPr lang="en-US" dirty="0"/>
              <a:t> is required to report the percentage of children in Oklahoma who receive early intervention services on an IFSP.</a:t>
            </a:r>
          </a:p>
          <a:p>
            <a:pPr marL="0" indent="0">
              <a:buNone/>
            </a:pPr>
            <a:r>
              <a:rPr lang="en-US" dirty="0"/>
              <a:t>The percentages are reported in two categories:</a:t>
            </a:r>
          </a:p>
          <a:p>
            <a:pPr marL="514350" indent="-514350">
              <a:buClrTx/>
              <a:buAutoNum type="alphaUcPeriod"/>
            </a:pPr>
            <a:r>
              <a:rPr lang="en-US" dirty="0"/>
              <a:t>Birth to One</a:t>
            </a:r>
          </a:p>
          <a:p>
            <a:pPr marL="514350" indent="-514350">
              <a:buClrTx/>
              <a:buAutoNum type="alphaUcPeriod"/>
            </a:pPr>
            <a:r>
              <a:rPr lang="en-US" dirty="0"/>
              <a:t>Birth to Three</a:t>
            </a:r>
          </a:p>
        </p:txBody>
      </p:sp>
      <p:sp>
        <p:nvSpPr>
          <p:cNvPr id="4" name="Footer Placeholder 3">
            <a:extLst>
              <a:ext uri="{FF2B5EF4-FFF2-40B4-BE49-F238E27FC236}">
                <a16:creationId xmlns:a16="http://schemas.microsoft.com/office/drawing/2014/main" id="{D0062053-DE07-4326-9BC1-62CBD021C35C}"/>
              </a:ext>
            </a:extLst>
          </p:cNvPr>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787878"/>
                </a:solidFill>
                <a:effectLst/>
                <a:uLnTx/>
                <a:uFillTx/>
                <a:latin typeface="Arial" panose="020B0604020202020204"/>
                <a:ea typeface="+mn-ea"/>
                <a:cs typeface="+mn-cs"/>
              </a:rPr>
              <a:t>FFY 2020-2025 Targets for SoonerStart Outcomes</a:t>
            </a:r>
          </a:p>
        </p:txBody>
      </p:sp>
      <p:sp>
        <p:nvSpPr>
          <p:cNvPr id="5" name="Slide Number Placeholder 4">
            <a:extLst>
              <a:ext uri="{FF2B5EF4-FFF2-40B4-BE49-F238E27FC236}">
                <a16:creationId xmlns:a16="http://schemas.microsoft.com/office/drawing/2014/main" id="{40F2079C-043F-47A0-9F21-5C8014F9DC1A}"/>
              </a:ext>
            </a:extLst>
          </p:cNvPr>
          <p:cNvSpPr>
            <a:spLocks noGrp="1"/>
          </p:cNvSpPr>
          <p:nvPr>
            <p:ph type="sldNum" sz="quarter" idx="12"/>
          </p:nvPr>
        </p:nvSpPr>
        <p:spPr/>
        <p:txBody>
          <a:bodyPr/>
          <a:lstStyle/>
          <a:p>
            <a:fld id="{2066355A-084C-D24E-9AD2-7E4FC41EA627}" type="slidenum">
              <a:rPr lang="en-US" smtClean="0"/>
              <a:t>26</a:t>
            </a:fld>
            <a:endParaRPr lang="en-US"/>
          </a:p>
        </p:txBody>
      </p:sp>
    </p:spTree>
    <p:extLst>
      <p:ext uri="{BB962C8B-B14F-4D97-AF65-F5344CB8AC3E}">
        <p14:creationId xmlns:p14="http://schemas.microsoft.com/office/powerpoint/2010/main" val="63047050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986C53-C779-44C4-866A-7E133A73D635}"/>
              </a:ext>
            </a:extLst>
          </p:cNvPr>
          <p:cNvSpPr>
            <a:spLocks noGrp="1"/>
          </p:cNvSpPr>
          <p:nvPr>
            <p:ph type="title"/>
          </p:nvPr>
        </p:nvSpPr>
        <p:spPr/>
        <p:txBody>
          <a:bodyPr/>
          <a:lstStyle/>
          <a:p>
            <a:r>
              <a:rPr lang="en-US" dirty="0"/>
              <a:t>Indicators 5 and 6: Child Find Percentages</a:t>
            </a:r>
          </a:p>
        </p:txBody>
      </p:sp>
      <p:sp>
        <p:nvSpPr>
          <p:cNvPr id="3" name="Content Placeholder 2">
            <a:extLst>
              <a:ext uri="{FF2B5EF4-FFF2-40B4-BE49-F238E27FC236}">
                <a16:creationId xmlns:a16="http://schemas.microsoft.com/office/drawing/2014/main" id="{F7B2FAF9-B0EF-4DAC-9960-85609146BEB0}"/>
              </a:ext>
            </a:extLst>
          </p:cNvPr>
          <p:cNvSpPr>
            <a:spLocks noGrp="1"/>
          </p:cNvSpPr>
          <p:nvPr>
            <p:ph idx="1"/>
          </p:nvPr>
        </p:nvSpPr>
        <p:spPr>
          <a:xfrm>
            <a:off x="294199" y="1500505"/>
            <a:ext cx="11603603" cy="4351338"/>
          </a:xfrm>
        </p:spPr>
        <p:txBody>
          <a:bodyPr/>
          <a:lstStyle/>
          <a:p>
            <a:pPr marL="0" indent="0" algn="just">
              <a:buNone/>
            </a:pPr>
            <a:r>
              <a:rPr lang="en-US" dirty="0"/>
              <a:t>Over the past six years, </a:t>
            </a:r>
            <a:r>
              <a:rPr lang="en-US" dirty="0" err="1"/>
              <a:t>SoonerStart</a:t>
            </a:r>
            <a:r>
              <a:rPr lang="en-US" dirty="0"/>
              <a:t> has provided services to approximately </a:t>
            </a:r>
            <a:r>
              <a:rPr lang="en-US" dirty="0">
                <a:solidFill>
                  <a:srgbClr val="FF0000"/>
                </a:solidFill>
              </a:rPr>
              <a:t>.76% </a:t>
            </a:r>
            <a:r>
              <a:rPr lang="en-US" dirty="0"/>
              <a:t>of children ages 0-1 and </a:t>
            </a:r>
            <a:r>
              <a:rPr lang="en-US" dirty="0">
                <a:solidFill>
                  <a:srgbClr val="FF0000"/>
                </a:solidFill>
              </a:rPr>
              <a:t>1.69% </a:t>
            </a:r>
            <a:r>
              <a:rPr lang="en-US" dirty="0"/>
              <a:t>of children ages 0-3 annually. This percentage is based on a one-day child count and does not reflect the cumulative percentage of children served each year.</a:t>
            </a:r>
          </a:p>
        </p:txBody>
      </p:sp>
      <p:sp>
        <p:nvSpPr>
          <p:cNvPr id="4" name="Footer Placeholder 3">
            <a:extLst>
              <a:ext uri="{FF2B5EF4-FFF2-40B4-BE49-F238E27FC236}">
                <a16:creationId xmlns:a16="http://schemas.microsoft.com/office/drawing/2014/main" id="{E1E948F2-4AAB-43B5-9824-39C427CAB4F8}"/>
              </a:ext>
            </a:extLst>
          </p:cNvPr>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787878"/>
                </a:solidFill>
                <a:effectLst/>
                <a:uLnTx/>
                <a:uFillTx/>
                <a:latin typeface="Arial" panose="020B0604020202020204"/>
                <a:ea typeface="+mn-ea"/>
                <a:cs typeface="+mn-cs"/>
              </a:rPr>
              <a:t>FFY 2020-2025 Targets for SoonerStart Outcomes</a:t>
            </a:r>
          </a:p>
        </p:txBody>
      </p:sp>
      <p:sp>
        <p:nvSpPr>
          <p:cNvPr id="5" name="Slide Number Placeholder 4">
            <a:extLst>
              <a:ext uri="{FF2B5EF4-FFF2-40B4-BE49-F238E27FC236}">
                <a16:creationId xmlns:a16="http://schemas.microsoft.com/office/drawing/2014/main" id="{0DCB816A-80BE-49AE-979B-2729CFF1445B}"/>
              </a:ext>
            </a:extLst>
          </p:cNvPr>
          <p:cNvSpPr>
            <a:spLocks noGrp="1"/>
          </p:cNvSpPr>
          <p:nvPr>
            <p:ph type="sldNum" sz="quarter" idx="12"/>
          </p:nvPr>
        </p:nvSpPr>
        <p:spPr/>
        <p:txBody>
          <a:bodyPr/>
          <a:lstStyle/>
          <a:p>
            <a:fld id="{2066355A-084C-D24E-9AD2-7E4FC41EA627}" type="slidenum">
              <a:rPr lang="en-US" smtClean="0"/>
              <a:t>27</a:t>
            </a:fld>
            <a:endParaRPr lang="en-US"/>
          </a:p>
        </p:txBody>
      </p:sp>
    </p:spTree>
    <p:extLst>
      <p:ext uri="{BB962C8B-B14F-4D97-AF65-F5344CB8AC3E}">
        <p14:creationId xmlns:p14="http://schemas.microsoft.com/office/powerpoint/2010/main" val="372505880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041D2A44-6342-4A9F-A47C-A86BDDD0DBD1}"/>
              </a:ext>
            </a:extLst>
          </p:cNvPr>
          <p:cNvSpPr>
            <a:spLocks noGrp="1"/>
          </p:cNvSpPr>
          <p:nvPr>
            <p:ph type="title"/>
          </p:nvPr>
        </p:nvSpPr>
        <p:spPr>
          <a:xfrm>
            <a:off x="294198" y="129557"/>
            <a:ext cx="11603603" cy="1325563"/>
          </a:xfrm>
        </p:spPr>
        <p:txBody>
          <a:bodyPr>
            <a:normAutofit/>
          </a:bodyPr>
          <a:lstStyle/>
          <a:p>
            <a:r>
              <a:rPr lang="en-US" sz="3600" dirty="0"/>
              <a:t>Indicator 5: Child Find – Birth to One</a:t>
            </a:r>
            <a:br>
              <a:rPr lang="en-US" sz="3600" dirty="0"/>
            </a:br>
            <a:endParaRPr lang="en-US" sz="3600" dirty="0"/>
          </a:p>
        </p:txBody>
      </p:sp>
      <p:graphicFrame>
        <p:nvGraphicFramePr>
          <p:cNvPr id="18" name="Content Placeholder 17" descr="This chart shows the official and revised historical data and targets for the past APR cycle (2013-2019) for indicator 8.">
            <a:extLst>
              <a:ext uri="{FF2B5EF4-FFF2-40B4-BE49-F238E27FC236}">
                <a16:creationId xmlns:a16="http://schemas.microsoft.com/office/drawing/2014/main" id="{E0958F04-EF45-4BC1-AA6E-793B2AEF9E4A}"/>
              </a:ext>
            </a:extLst>
          </p:cNvPr>
          <p:cNvGraphicFramePr>
            <a:graphicFrameLocks noGrp="1"/>
          </p:cNvGraphicFramePr>
          <p:nvPr>
            <p:ph idx="1"/>
            <p:extLst>
              <p:ext uri="{D42A27DB-BD31-4B8C-83A1-F6EECF244321}">
                <p14:modId xmlns:p14="http://schemas.microsoft.com/office/powerpoint/2010/main" val="3771619722"/>
              </p:ext>
            </p:extLst>
          </p:nvPr>
        </p:nvGraphicFramePr>
        <p:xfrm>
          <a:off x="327765" y="1455120"/>
          <a:ext cx="11293106" cy="3782705"/>
        </p:xfrm>
        <a:graphic>
          <a:graphicData uri="http://schemas.openxmlformats.org/drawingml/2006/chart">
            <c:chart xmlns:c="http://schemas.openxmlformats.org/drawingml/2006/chart" xmlns:r="http://schemas.openxmlformats.org/officeDocument/2006/relationships" r:id="rId3"/>
          </a:graphicData>
        </a:graphic>
      </p:graphicFrame>
      <p:sp>
        <p:nvSpPr>
          <p:cNvPr id="2" name="Footer Placeholder 1">
            <a:extLst>
              <a:ext uri="{FF2B5EF4-FFF2-40B4-BE49-F238E27FC236}">
                <a16:creationId xmlns:a16="http://schemas.microsoft.com/office/drawing/2014/main" id="{922EB27D-1848-4033-BDF5-2D7B926DA26F}"/>
              </a:ext>
            </a:extLst>
          </p:cNvPr>
          <p:cNvSpPr>
            <a:spLocks noGrp="1"/>
          </p:cNvSpPr>
          <p:nvPr>
            <p:ph type="ftr" sz="quarter" idx="11"/>
          </p:nvPr>
        </p:nvSpPr>
        <p:spPr>
          <a:xfrm>
            <a:off x="513829" y="6363318"/>
            <a:ext cx="5966098" cy="365125"/>
          </a:xfrm>
        </p:spPr>
        <p:txBody>
          <a:bodyPr/>
          <a:lstStyle/>
          <a:p>
            <a:r>
              <a:rPr kumimoji="0" lang="en-US" sz="1200" b="0" i="0" u="none" strike="noStrike" kern="1200" cap="none" spc="0" normalizeH="0" baseline="0" noProof="0" dirty="0">
                <a:ln>
                  <a:noFill/>
                </a:ln>
                <a:solidFill>
                  <a:srgbClr val="787878"/>
                </a:solidFill>
                <a:effectLst/>
                <a:uLnTx/>
                <a:uFillTx/>
                <a:latin typeface="Arial" panose="020B0604020202020204"/>
                <a:ea typeface="+mn-ea"/>
                <a:cs typeface="+mn-cs"/>
              </a:rPr>
              <a:t>FFY 2020-2025 Targets for SoonerStart Outcomes</a:t>
            </a:r>
          </a:p>
        </p:txBody>
      </p:sp>
      <p:sp>
        <p:nvSpPr>
          <p:cNvPr id="3" name="Slide Number Placeholder 2">
            <a:extLst>
              <a:ext uri="{FF2B5EF4-FFF2-40B4-BE49-F238E27FC236}">
                <a16:creationId xmlns:a16="http://schemas.microsoft.com/office/drawing/2014/main" id="{A35BA395-83DC-466A-86ED-174336CB61EA}"/>
              </a:ext>
            </a:extLst>
          </p:cNvPr>
          <p:cNvSpPr>
            <a:spLocks noGrp="1"/>
          </p:cNvSpPr>
          <p:nvPr>
            <p:ph type="sldNum" sz="quarter" idx="12"/>
          </p:nvPr>
        </p:nvSpPr>
        <p:spPr>
          <a:xfrm>
            <a:off x="0" y="6363318"/>
            <a:ext cx="516468" cy="365125"/>
          </a:xfrm>
        </p:spPr>
        <p:txBody>
          <a:bodyPr/>
          <a:lstStyle/>
          <a:p>
            <a:pPr lvl="0"/>
            <a:fld id="{2066355A-084C-D24E-9AD2-7E4FC41EA627}" type="slidenum">
              <a:rPr lang="en-US" noProof="0" smtClean="0"/>
              <a:pPr lvl="0"/>
              <a:t>28</a:t>
            </a:fld>
            <a:endParaRPr lang="en-US" noProof="0"/>
          </a:p>
        </p:txBody>
      </p:sp>
      <p:sp>
        <p:nvSpPr>
          <p:cNvPr id="6" name="TextBox 6">
            <a:extLst>
              <a:ext uri="{FF2B5EF4-FFF2-40B4-BE49-F238E27FC236}">
                <a16:creationId xmlns:a16="http://schemas.microsoft.com/office/drawing/2014/main" id="{B82D74BE-AE1A-463E-847B-09CB0AB0EEB0}"/>
              </a:ext>
            </a:extLst>
          </p:cNvPr>
          <p:cNvSpPr txBox="1"/>
          <p:nvPr/>
        </p:nvSpPr>
        <p:spPr>
          <a:xfrm>
            <a:off x="8502407" y="3346472"/>
            <a:ext cx="3033203" cy="400110"/>
          </a:xfrm>
          <a:prstGeom prst="rect">
            <a:avLst/>
          </a:prstGeom>
          <a:noFill/>
        </p:spPr>
        <p:txBody>
          <a:bodyPr wrap="non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schemeClr val="accent2"/>
                </a:solidFill>
                <a:effectLst/>
                <a:uLnTx/>
                <a:uFillTx/>
                <a:latin typeface="Arial" panose="020B0604020202020204"/>
                <a:ea typeface="+mn-ea"/>
                <a:cs typeface="+mn-cs"/>
              </a:rPr>
              <a:t>Baseline: 2013, at 0.81%</a:t>
            </a:r>
          </a:p>
        </p:txBody>
      </p:sp>
      <p:sp>
        <p:nvSpPr>
          <p:cNvPr id="4" name="TextBox 3">
            <a:extLst>
              <a:ext uri="{FF2B5EF4-FFF2-40B4-BE49-F238E27FC236}">
                <a16:creationId xmlns:a16="http://schemas.microsoft.com/office/drawing/2014/main" id="{932BCD2B-D1FC-4543-9DFD-FE4DF81EAEB5}"/>
              </a:ext>
            </a:extLst>
          </p:cNvPr>
          <p:cNvSpPr txBox="1"/>
          <p:nvPr/>
        </p:nvSpPr>
        <p:spPr>
          <a:xfrm>
            <a:off x="397152" y="5347655"/>
            <a:ext cx="11397693" cy="707886"/>
          </a:xfrm>
          <a:prstGeom prst="rect">
            <a:avLst/>
          </a:prstGeom>
          <a:noFill/>
        </p:spPr>
        <p:txBody>
          <a:bodyPr wrap="square" rtlCol="0">
            <a:spAutoFit/>
          </a:bodyPr>
          <a:lstStyle/>
          <a:p>
            <a:r>
              <a:rPr lang="en-US" sz="2000" b="1" dirty="0">
                <a:solidFill>
                  <a:srgbClr val="0070C0"/>
                </a:solidFill>
              </a:rPr>
              <a:t>87% of stakeholders responding selected a final target above the 2013 baseline </a:t>
            </a:r>
            <a:r>
              <a:rPr lang="en-US" sz="2000" b="1" dirty="0"/>
              <a:t>of .81% with </a:t>
            </a:r>
            <a:r>
              <a:rPr lang="en-US" sz="2000" b="1" dirty="0">
                <a:solidFill>
                  <a:srgbClr val="0070C0"/>
                </a:solidFill>
              </a:rPr>
              <a:t>incremental increases in target intervals for the next six years. </a:t>
            </a:r>
            <a:endParaRPr lang="en-US" sz="2000" dirty="0"/>
          </a:p>
        </p:txBody>
      </p:sp>
    </p:spTree>
    <p:extLst>
      <p:ext uri="{BB962C8B-B14F-4D97-AF65-F5344CB8AC3E}">
        <p14:creationId xmlns:p14="http://schemas.microsoft.com/office/powerpoint/2010/main" val="58823930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041D2A44-6342-4A9F-A47C-A86BDDD0DBD1}"/>
              </a:ext>
            </a:extLst>
          </p:cNvPr>
          <p:cNvSpPr>
            <a:spLocks noGrp="1"/>
          </p:cNvSpPr>
          <p:nvPr>
            <p:ph type="title"/>
          </p:nvPr>
        </p:nvSpPr>
        <p:spPr>
          <a:xfrm>
            <a:off x="294198" y="129557"/>
            <a:ext cx="11603603" cy="1325563"/>
          </a:xfrm>
        </p:spPr>
        <p:txBody>
          <a:bodyPr>
            <a:normAutofit/>
          </a:bodyPr>
          <a:lstStyle/>
          <a:p>
            <a:r>
              <a:rPr lang="en-US" sz="3600" dirty="0"/>
              <a:t>Indicator 6: Child Find – Birth to Three</a:t>
            </a:r>
            <a:br>
              <a:rPr lang="en-US" sz="3600" dirty="0"/>
            </a:br>
            <a:endParaRPr lang="en-US" sz="3600" dirty="0"/>
          </a:p>
        </p:txBody>
      </p:sp>
      <p:graphicFrame>
        <p:nvGraphicFramePr>
          <p:cNvPr id="18" name="Content Placeholder 17" descr="This chart shows the official and revised historical data and targets for the past APR cycle (2013-2019) for indicator 8.">
            <a:extLst>
              <a:ext uri="{FF2B5EF4-FFF2-40B4-BE49-F238E27FC236}">
                <a16:creationId xmlns:a16="http://schemas.microsoft.com/office/drawing/2014/main" id="{E0958F04-EF45-4BC1-AA6E-793B2AEF9E4A}"/>
              </a:ext>
            </a:extLst>
          </p:cNvPr>
          <p:cNvGraphicFramePr>
            <a:graphicFrameLocks noGrp="1"/>
          </p:cNvGraphicFramePr>
          <p:nvPr>
            <p:ph idx="1"/>
            <p:extLst>
              <p:ext uri="{D42A27DB-BD31-4B8C-83A1-F6EECF244321}">
                <p14:modId xmlns:p14="http://schemas.microsoft.com/office/powerpoint/2010/main" val="3032527503"/>
              </p:ext>
            </p:extLst>
          </p:nvPr>
        </p:nvGraphicFramePr>
        <p:xfrm>
          <a:off x="293689" y="1455120"/>
          <a:ext cx="11327182" cy="3971493"/>
        </p:xfrm>
        <a:graphic>
          <a:graphicData uri="http://schemas.openxmlformats.org/drawingml/2006/chart">
            <c:chart xmlns:c="http://schemas.openxmlformats.org/drawingml/2006/chart" xmlns:r="http://schemas.openxmlformats.org/officeDocument/2006/relationships" r:id="rId3"/>
          </a:graphicData>
        </a:graphic>
      </p:graphicFrame>
      <p:sp>
        <p:nvSpPr>
          <p:cNvPr id="2" name="Footer Placeholder 1">
            <a:extLst>
              <a:ext uri="{FF2B5EF4-FFF2-40B4-BE49-F238E27FC236}">
                <a16:creationId xmlns:a16="http://schemas.microsoft.com/office/drawing/2014/main" id="{922EB27D-1848-4033-BDF5-2D7B926DA26F}"/>
              </a:ext>
            </a:extLst>
          </p:cNvPr>
          <p:cNvSpPr>
            <a:spLocks noGrp="1"/>
          </p:cNvSpPr>
          <p:nvPr>
            <p:ph type="ftr" sz="quarter" idx="11"/>
          </p:nvPr>
        </p:nvSpPr>
        <p:spPr>
          <a:xfrm>
            <a:off x="513829" y="6363318"/>
            <a:ext cx="5966098" cy="365125"/>
          </a:xfrm>
        </p:spPr>
        <p:txBody>
          <a:bodyPr/>
          <a:lstStyle/>
          <a:p>
            <a:r>
              <a:rPr kumimoji="0" lang="en-US" sz="1200" b="0" i="0" u="none" strike="noStrike" kern="1200" cap="none" spc="0" normalizeH="0" baseline="0" noProof="0" dirty="0">
                <a:ln>
                  <a:noFill/>
                </a:ln>
                <a:solidFill>
                  <a:srgbClr val="787878"/>
                </a:solidFill>
                <a:effectLst/>
                <a:uLnTx/>
                <a:uFillTx/>
                <a:latin typeface="Arial" panose="020B0604020202020204"/>
                <a:ea typeface="+mn-ea"/>
                <a:cs typeface="+mn-cs"/>
              </a:rPr>
              <a:t>FFY 2020-2025 Targets for SoonerStart Outcomes</a:t>
            </a:r>
          </a:p>
        </p:txBody>
      </p:sp>
      <p:sp>
        <p:nvSpPr>
          <p:cNvPr id="3" name="Slide Number Placeholder 2">
            <a:extLst>
              <a:ext uri="{FF2B5EF4-FFF2-40B4-BE49-F238E27FC236}">
                <a16:creationId xmlns:a16="http://schemas.microsoft.com/office/drawing/2014/main" id="{A35BA395-83DC-466A-86ED-174336CB61EA}"/>
              </a:ext>
            </a:extLst>
          </p:cNvPr>
          <p:cNvSpPr>
            <a:spLocks noGrp="1"/>
          </p:cNvSpPr>
          <p:nvPr>
            <p:ph type="sldNum" sz="quarter" idx="12"/>
          </p:nvPr>
        </p:nvSpPr>
        <p:spPr>
          <a:xfrm>
            <a:off x="0" y="6363318"/>
            <a:ext cx="516468" cy="365125"/>
          </a:xfrm>
        </p:spPr>
        <p:txBody>
          <a:bodyPr/>
          <a:lstStyle/>
          <a:p>
            <a:pPr lvl="0"/>
            <a:fld id="{2066355A-084C-D24E-9AD2-7E4FC41EA627}" type="slidenum">
              <a:rPr lang="en-US" noProof="0" smtClean="0"/>
              <a:pPr lvl="0"/>
              <a:t>29</a:t>
            </a:fld>
            <a:endParaRPr lang="en-US" noProof="0"/>
          </a:p>
        </p:txBody>
      </p:sp>
      <p:sp>
        <p:nvSpPr>
          <p:cNvPr id="6" name="TextBox 6">
            <a:extLst>
              <a:ext uri="{FF2B5EF4-FFF2-40B4-BE49-F238E27FC236}">
                <a16:creationId xmlns:a16="http://schemas.microsoft.com/office/drawing/2014/main" id="{B82D74BE-AE1A-463E-847B-09CB0AB0EEB0}"/>
              </a:ext>
            </a:extLst>
          </p:cNvPr>
          <p:cNvSpPr txBox="1"/>
          <p:nvPr/>
        </p:nvSpPr>
        <p:spPr>
          <a:xfrm>
            <a:off x="8384468" y="3440866"/>
            <a:ext cx="3033203" cy="400110"/>
          </a:xfrm>
          <a:prstGeom prst="rect">
            <a:avLst/>
          </a:prstGeom>
          <a:noFill/>
        </p:spPr>
        <p:txBody>
          <a:bodyPr wrap="non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schemeClr val="accent2"/>
                </a:solidFill>
                <a:effectLst/>
                <a:uLnTx/>
                <a:uFillTx/>
                <a:latin typeface="Arial" panose="020B0604020202020204"/>
                <a:ea typeface="+mn-ea"/>
                <a:cs typeface="+mn-cs"/>
              </a:rPr>
              <a:t>Baseline: 2013, at </a:t>
            </a:r>
            <a:r>
              <a:rPr lang="en-US" sz="2000" dirty="0">
                <a:solidFill>
                  <a:schemeClr val="accent2"/>
                </a:solidFill>
                <a:latin typeface="Arial" panose="020B0604020202020204"/>
              </a:rPr>
              <a:t>1.66</a:t>
            </a:r>
            <a:r>
              <a:rPr kumimoji="0" lang="en-US" sz="2000" b="0" i="0" u="none" strike="noStrike" kern="1200" cap="none" spc="0" normalizeH="0" baseline="0" noProof="0" dirty="0">
                <a:ln>
                  <a:noFill/>
                </a:ln>
                <a:solidFill>
                  <a:schemeClr val="accent2"/>
                </a:solidFill>
                <a:effectLst/>
                <a:uLnTx/>
                <a:uFillTx/>
                <a:latin typeface="Arial" panose="020B0604020202020204"/>
                <a:ea typeface="+mn-ea"/>
                <a:cs typeface="+mn-cs"/>
              </a:rPr>
              <a:t>%</a:t>
            </a:r>
          </a:p>
        </p:txBody>
      </p:sp>
      <p:sp>
        <p:nvSpPr>
          <p:cNvPr id="4" name="TextBox 3">
            <a:extLst>
              <a:ext uri="{FF2B5EF4-FFF2-40B4-BE49-F238E27FC236}">
                <a16:creationId xmlns:a16="http://schemas.microsoft.com/office/drawing/2014/main" id="{E716EA80-BE7E-4AC1-AEE7-26B521D836CB}"/>
              </a:ext>
            </a:extLst>
          </p:cNvPr>
          <p:cNvSpPr txBox="1"/>
          <p:nvPr/>
        </p:nvSpPr>
        <p:spPr>
          <a:xfrm>
            <a:off x="513829" y="5439988"/>
            <a:ext cx="11107042" cy="646331"/>
          </a:xfrm>
          <a:prstGeom prst="rect">
            <a:avLst/>
          </a:prstGeom>
          <a:noFill/>
        </p:spPr>
        <p:txBody>
          <a:bodyPr wrap="square" rtlCol="0">
            <a:spAutoFit/>
          </a:bodyPr>
          <a:lstStyle/>
          <a:p>
            <a:r>
              <a:rPr lang="en-US" b="1" dirty="0">
                <a:solidFill>
                  <a:srgbClr val="0070C0"/>
                </a:solidFill>
              </a:rPr>
              <a:t>68</a:t>
            </a:r>
            <a:r>
              <a:rPr lang="en-US" sz="1800" b="1" dirty="0">
                <a:solidFill>
                  <a:srgbClr val="0070C0"/>
                </a:solidFill>
              </a:rPr>
              <a:t>% of stakeholders responding selected a final target </a:t>
            </a:r>
            <a:r>
              <a:rPr lang="en-US" b="1" dirty="0">
                <a:solidFill>
                  <a:srgbClr val="0070C0"/>
                </a:solidFill>
              </a:rPr>
              <a:t>above the FFY 2013 baseline of 1.66% </a:t>
            </a:r>
            <a:r>
              <a:rPr lang="en-US" sz="1800" b="1" dirty="0"/>
              <a:t>with </a:t>
            </a:r>
            <a:r>
              <a:rPr lang="en-US" sz="1800" b="1" dirty="0">
                <a:solidFill>
                  <a:srgbClr val="0070C0"/>
                </a:solidFill>
              </a:rPr>
              <a:t>incremental increases in target intervals for the next six years. </a:t>
            </a:r>
            <a:endParaRPr lang="en-US" sz="1800" dirty="0"/>
          </a:p>
        </p:txBody>
      </p:sp>
    </p:spTree>
    <p:extLst>
      <p:ext uri="{BB962C8B-B14F-4D97-AF65-F5344CB8AC3E}">
        <p14:creationId xmlns:p14="http://schemas.microsoft.com/office/powerpoint/2010/main" val="36080209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6EBCC9-2B2D-47C9-B557-550663904315}"/>
              </a:ext>
            </a:extLst>
          </p:cNvPr>
          <p:cNvSpPr>
            <a:spLocks noGrp="1"/>
          </p:cNvSpPr>
          <p:nvPr>
            <p:ph type="title"/>
          </p:nvPr>
        </p:nvSpPr>
        <p:spPr/>
        <p:txBody>
          <a:bodyPr/>
          <a:lstStyle/>
          <a:p>
            <a:r>
              <a:rPr lang="en-US" dirty="0"/>
              <a:t>Requirements for Targets for SPP Indicators</a:t>
            </a:r>
          </a:p>
        </p:txBody>
      </p:sp>
      <p:sp>
        <p:nvSpPr>
          <p:cNvPr id="3" name="Content Placeholder 2">
            <a:extLst>
              <a:ext uri="{FF2B5EF4-FFF2-40B4-BE49-F238E27FC236}">
                <a16:creationId xmlns:a16="http://schemas.microsoft.com/office/drawing/2014/main" id="{D5CA49F8-37FB-4015-9CCF-102AE0331EEA}"/>
              </a:ext>
            </a:extLst>
          </p:cNvPr>
          <p:cNvSpPr>
            <a:spLocks noGrp="1"/>
          </p:cNvSpPr>
          <p:nvPr>
            <p:ph idx="1"/>
          </p:nvPr>
        </p:nvSpPr>
        <p:spPr/>
        <p:txBody>
          <a:bodyPr>
            <a:normAutofit lnSpcReduction="10000"/>
          </a:bodyPr>
          <a:lstStyle/>
          <a:p>
            <a:r>
              <a:rPr lang="en-US" dirty="0"/>
              <a:t>Targets must be selected with diverse stakeholder input.</a:t>
            </a:r>
          </a:p>
          <a:p>
            <a:r>
              <a:rPr lang="en-US" dirty="0"/>
              <a:t>There must be a target for each year of the six-year SPP.</a:t>
            </a:r>
          </a:p>
          <a:p>
            <a:r>
              <a:rPr lang="en-US" dirty="0"/>
              <a:t>Final target at the end of six years must be better than baseline.</a:t>
            </a:r>
          </a:p>
          <a:p>
            <a:r>
              <a:rPr lang="en-US" dirty="0"/>
              <a:t>The target must indicate at least marginal improvement by the end of the six years.</a:t>
            </a:r>
          </a:p>
          <a:p>
            <a:r>
              <a:rPr lang="en-US" dirty="0"/>
              <a:t>OSEP, not each state, determines targets for Compliance indicators that are non-negotiable.</a:t>
            </a:r>
          </a:p>
          <a:p>
            <a:endParaRPr lang="en-US" dirty="0"/>
          </a:p>
          <a:p>
            <a:endParaRPr lang="en-US" dirty="0"/>
          </a:p>
        </p:txBody>
      </p:sp>
      <p:sp>
        <p:nvSpPr>
          <p:cNvPr id="4" name="Footer Placeholder 3">
            <a:extLst>
              <a:ext uri="{FF2B5EF4-FFF2-40B4-BE49-F238E27FC236}">
                <a16:creationId xmlns:a16="http://schemas.microsoft.com/office/drawing/2014/main" id="{99C8B2F0-12D3-4F47-8B82-4F591B53B4C2}"/>
              </a:ext>
            </a:extLst>
          </p:cNvPr>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787878"/>
                </a:solidFill>
                <a:effectLst/>
                <a:uLnTx/>
                <a:uFillTx/>
                <a:latin typeface="Arial" panose="020B0604020202020204"/>
                <a:ea typeface="+mn-ea"/>
                <a:cs typeface="+mn-cs"/>
              </a:rPr>
              <a:t>FFY 2020-2025 Targets for SoonerStart Outcomes</a:t>
            </a:r>
          </a:p>
        </p:txBody>
      </p:sp>
      <p:sp>
        <p:nvSpPr>
          <p:cNvPr id="5" name="Slide Number Placeholder 4">
            <a:extLst>
              <a:ext uri="{FF2B5EF4-FFF2-40B4-BE49-F238E27FC236}">
                <a16:creationId xmlns:a16="http://schemas.microsoft.com/office/drawing/2014/main" id="{DD17571F-0829-4B9D-BDB8-C8C5B38818B1}"/>
              </a:ext>
            </a:extLst>
          </p:cNvPr>
          <p:cNvSpPr>
            <a:spLocks noGrp="1"/>
          </p:cNvSpPr>
          <p:nvPr>
            <p:ph type="sldNum" sz="quarter" idx="12"/>
          </p:nvPr>
        </p:nvSpPr>
        <p:spPr/>
        <p:txBody>
          <a:bodyPr/>
          <a:lstStyle/>
          <a:p>
            <a:fld id="{2066355A-084C-D24E-9AD2-7E4FC41EA627}" type="slidenum">
              <a:rPr lang="en-US" smtClean="0"/>
              <a:t>3</a:t>
            </a:fld>
            <a:endParaRPr lang="en-US"/>
          </a:p>
        </p:txBody>
      </p:sp>
    </p:spTree>
    <p:extLst>
      <p:ext uri="{BB962C8B-B14F-4D97-AF65-F5344CB8AC3E}">
        <p14:creationId xmlns:p14="http://schemas.microsoft.com/office/powerpoint/2010/main" val="76148108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9DF967-CA18-473C-8E6D-B2F5B35B1705}"/>
              </a:ext>
            </a:extLst>
          </p:cNvPr>
          <p:cNvSpPr>
            <a:spLocks noGrp="1"/>
          </p:cNvSpPr>
          <p:nvPr>
            <p:ph type="title"/>
          </p:nvPr>
        </p:nvSpPr>
        <p:spPr/>
        <p:txBody>
          <a:bodyPr/>
          <a:lstStyle/>
          <a:p>
            <a:r>
              <a:rPr lang="en-US" dirty="0"/>
              <a:t>Indicator 7: 45-Day IFSP Timeline</a:t>
            </a:r>
          </a:p>
        </p:txBody>
      </p:sp>
      <p:sp>
        <p:nvSpPr>
          <p:cNvPr id="4" name="Footer Placeholder 3">
            <a:extLst>
              <a:ext uri="{FF2B5EF4-FFF2-40B4-BE49-F238E27FC236}">
                <a16:creationId xmlns:a16="http://schemas.microsoft.com/office/drawing/2014/main" id="{098A64A7-7D92-4D60-9662-C9E9EE53F0A3}"/>
              </a:ext>
            </a:extLst>
          </p:cNvPr>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787878"/>
                </a:solidFill>
                <a:effectLst/>
                <a:uLnTx/>
                <a:uFillTx/>
                <a:latin typeface="Arial" panose="020B0604020202020204"/>
                <a:ea typeface="+mn-ea"/>
                <a:cs typeface="+mn-cs"/>
              </a:rPr>
              <a:t>FFY 2020-2025 Targets for SoonerStart Outcomes</a:t>
            </a:r>
          </a:p>
        </p:txBody>
      </p:sp>
      <p:sp>
        <p:nvSpPr>
          <p:cNvPr id="5" name="Slide Number Placeholder 4">
            <a:extLst>
              <a:ext uri="{FF2B5EF4-FFF2-40B4-BE49-F238E27FC236}">
                <a16:creationId xmlns:a16="http://schemas.microsoft.com/office/drawing/2014/main" id="{069416B5-AC4D-4835-961E-B557FB72581A}"/>
              </a:ext>
            </a:extLst>
          </p:cNvPr>
          <p:cNvSpPr>
            <a:spLocks noGrp="1"/>
          </p:cNvSpPr>
          <p:nvPr>
            <p:ph type="sldNum" sz="quarter" idx="12"/>
          </p:nvPr>
        </p:nvSpPr>
        <p:spPr/>
        <p:txBody>
          <a:bodyPr/>
          <a:lstStyle/>
          <a:p>
            <a:fld id="{2066355A-084C-D24E-9AD2-7E4FC41EA627}" type="slidenum">
              <a:rPr lang="en-US" smtClean="0"/>
              <a:t>30</a:t>
            </a:fld>
            <a:endParaRPr lang="en-US"/>
          </a:p>
        </p:txBody>
      </p:sp>
      <p:sp>
        <p:nvSpPr>
          <p:cNvPr id="6" name="Content Placeholder 2">
            <a:extLst>
              <a:ext uri="{FF2B5EF4-FFF2-40B4-BE49-F238E27FC236}">
                <a16:creationId xmlns:a16="http://schemas.microsoft.com/office/drawing/2014/main" id="{39B0CF04-C11C-4A84-BA2D-05B5AC537D19}"/>
              </a:ext>
            </a:extLst>
          </p:cNvPr>
          <p:cNvSpPr>
            <a:spLocks noGrp="1"/>
          </p:cNvSpPr>
          <p:nvPr>
            <p:ph idx="1"/>
          </p:nvPr>
        </p:nvSpPr>
        <p:spPr>
          <a:xfrm>
            <a:off x="293177" y="1690688"/>
            <a:ext cx="11604625" cy="4351338"/>
          </a:xfrm>
        </p:spPr>
        <p:txBody>
          <a:bodyPr/>
          <a:lstStyle/>
          <a:p>
            <a:pPr marL="0" indent="0" algn="just">
              <a:buNone/>
            </a:pPr>
            <a:r>
              <a:rPr lang="en-US" dirty="0" err="1"/>
              <a:t>SoonerStart</a:t>
            </a:r>
            <a:r>
              <a:rPr lang="en-US" dirty="0"/>
              <a:t> is required to report the number of children who had an Individualized Family Service Plan (IFSP) developed within 45 days of their referral to the program.</a:t>
            </a:r>
          </a:p>
        </p:txBody>
      </p:sp>
    </p:spTree>
    <p:extLst>
      <p:ext uri="{BB962C8B-B14F-4D97-AF65-F5344CB8AC3E}">
        <p14:creationId xmlns:p14="http://schemas.microsoft.com/office/powerpoint/2010/main" val="122213154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29BBAF1F-197E-4E3C-BFDB-35728571A91B}"/>
              </a:ext>
            </a:extLst>
          </p:cNvPr>
          <p:cNvSpPr>
            <a:spLocks noGrp="1"/>
          </p:cNvSpPr>
          <p:nvPr>
            <p:ph type="title"/>
          </p:nvPr>
        </p:nvSpPr>
        <p:spPr>
          <a:xfrm>
            <a:off x="144380" y="129557"/>
            <a:ext cx="11899232" cy="1325563"/>
          </a:xfrm>
        </p:spPr>
        <p:txBody>
          <a:bodyPr>
            <a:normAutofit/>
          </a:bodyPr>
          <a:lstStyle/>
          <a:p>
            <a:r>
              <a:rPr lang="en-US" sz="4000" dirty="0"/>
              <a:t>Indicator 7: 45-Day IFSP Timeline</a:t>
            </a:r>
          </a:p>
        </p:txBody>
      </p:sp>
      <p:graphicFrame>
        <p:nvGraphicFramePr>
          <p:cNvPr id="6" name="Content Placeholder 5" descr="This chart describes the historical data and targets for the past APR cycle (2014-2019) for indicator 13.">
            <a:extLst>
              <a:ext uri="{FF2B5EF4-FFF2-40B4-BE49-F238E27FC236}">
                <a16:creationId xmlns:a16="http://schemas.microsoft.com/office/drawing/2014/main" id="{4C13CC41-A9B4-4951-BB80-F414572E7E85}"/>
              </a:ext>
            </a:extLst>
          </p:cNvPr>
          <p:cNvGraphicFramePr>
            <a:graphicFrameLocks noGrp="1"/>
          </p:cNvGraphicFramePr>
          <p:nvPr>
            <p:ph idx="1"/>
            <p:extLst>
              <p:ext uri="{D42A27DB-BD31-4B8C-83A1-F6EECF244321}">
                <p14:modId xmlns:p14="http://schemas.microsoft.com/office/powerpoint/2010/main" val="4013201928"/>
              </p:ext>
            </p:extLst>
          </p:nvPr>
        </p:nvGraphicFramePr>
        <p:xfrm>
          <a:off x="144380" y="1195589"/>
          <a:ext cx="11365316" cy="4230721"/>
        </p:xfrm>
        <a:graphic>
          <a:graphicData uri="http://schemas.openxmlformats.org/drawingml/2006/chart">
            <c:chart xmlns:c="http://schemas.openxmlformats.org/drawingml/2006/chart" xmlns:r="http://schemas.openxmlformats.org/officeDocument/2006/relationships" r:id="rId3"/>
          </a:graphicData>
        </a:graphic>
      </p:graphicFrame>
      <p:sp>
        <p:nvSpPr>
          <p:cNvPr id="2" name="Footer Placeholder 1">
            <a:extLst>
              <a:ext uri="{FF2B5EF4-FFF2-40B4-BE49-F238E27FC236}">
                <a16:creationId xmlns:a16="http://schemas.microsoft.com/office/drawing/2014/main" id="{1CB09548-142F-49AE-A61E-1D17644526C4}"/>
              </a:ext>
            </a:extLst>
          </p:cNvPr>
          <p:cNvSpPr>
            <a:spLocks noGrp="1"/>
          </p:cNvSpPr>
          <p:nvPr>
            <p:ph type="ftr" sz="quarter" idx="11"/>
          </p:nvPr>
        </p:nvSpPr>
        <p:spPr/>
        <p:txBody>
          <a:bodyPr/>
          <a:lstStyle/>
          <a:p>
            <a:r>
              <a:rPr kumimoji="0" lang="en-US" sz="1200" b="0" i="0" u="none" strike="noStrike" kern="1200" cap="none" spc="0" normalizeH="0" baseline="0" noProof="0" dirty="0">
                <a:ln>
                  <a:noFill/>
                </a:ln>
                <a:solidFill>
                  <a:srgbClr val="787878"/>
                </a:solidFill>
                <a:effectLst/>
                <a:uLnTx/>
                <a:uFillTx/>
                <a:latin typeface="Arial" panose="020B0604020202020204"/>
                <a:ea typeface="+mn-ea"/>
                <a:cs typeface="+mn-cs"/>
              </a:rPr>
              <a:t>FFY 2020-2025</a:t>
            </a:r>
            <a:r>
              <a:rPr lang="en-US" dirty="0"/>
              <a:t> Targets for SPP/APR Indicators</a:t>
            </a:r>
          </a:p>
        </p:txBody>
      </p:sp>
      <p:sp>
        <p:nvSpPr>
          <p:cNvPr id="3" name="Slide Number Placeholder 2">
            <a:extLst>
              <a:ext uri="{FF2B5EF4-FFF2-40B4-BE49-F238E27FC236}">
                <a16:creationId xmlns:a16="http://schemas.microsoft.com/office/drawing/2014/main" id="{724E8C06-5A8B-484F-B24B-98123FFAA773}"/>
              </a:ext>
            </a:extLst>
          </p:cNvPr>
          <p:cNvSpPr>
            <a:spLocks noGrp="1"/>
          </p:cNvSpPr>
          <p:nvPr>
            <p:ph type="sldNum" sz="quarter" idx="12"/>
          </p:nvPr>
        </p:nvSpPr>
        <p:spPr/>
        <p:txBody>
          <a:bodyPr/>
          <a:lstStyle/>
          <a:p>
            <a:fld id="{2066355A-084C-D24E-9AD2-7E4FC41EA627}" type="slidenum">
              <a:rPr lang="en-US" smtClean="0"/>
              <a:t>31</a:t>
            </a:fld>
            <a:endParaRPr lang="en-US"/>
          </a:p>
        </p:txBody>
      </p:sp>
      <p:sp>
        <p:nvSpPr>
          <p:cNvPr id="7" name="TextBox 6">
            <a:extLst>
              <a:ext uri="{FF2B5EF4-FFF2-40B4-BE49-F238E27FC236}">
                <a16:creationId xmlns:a16="http://schemas.microsoft.com/office/drawing/2014/main" id="{D097E35B-CE72-4FE1-A070-C8A53FDA45F8}"/>
              </a:ext>
            </a:extLst>
          </p:cNvPr>
          <p:cNvSpPr txBox="1"/>
          <p:nvPr/>
        </p:nvSpPr>
        <p:spPr>
          <a:xfrm>
            <a:off x="7600595" y="3429000"/>
            <a:ext cx="3780202" cy="461665"/>
          </a:xfrm>
          <a:prstGeom prst="rect">
            <a:avLst/>
          </a:prstGeom>
          <a:noFill/>
        </p:spPr>
        <p:txBody>
          <a:bodyPr wrap="none" rtlCol="0">
            <a:spAutoFit/>
          </a:bodyPr>
          <a:lstStyle/>
          <a:p>
            <a:r>
              <a:rPr lang="en-US" sz="2400" dirty="0">
                <a:solidFill>
                  <a:schemeClr val="accent2"/>
                </a:solidFill>
              </a:rPr>
              <a:t>Baseline: 2005, at 96.74%</a:t>
            </a:r>
          </a:p>
        </p:txBody>
      </p:sp>
      <p:sp>
        <p:nvSpPr>
          <p:cNvPr id="8" name="TextBox 7">
            <a:extLst>
              <a:ext uri="{FF2B5EF4-FFF2-40B4-BE49-F238E27FC236}">
                <a16:creationId xmlns:a16="http://schemas.microsoft.com/office/drawing/2014/main" id="{958D3082-87EA-4A9A-A898-8D9A97DD2091}"/>
              </a:ext>
            </a:extLst>
          </p:cNvPr>
          <p:cNvSpPr txBox="1"/>
          <p:nvPr/>
        </p:nvSpPr>
        <p:spPr>
          <a:xfrm>
            <a:off x="513829" y="5555932"/>
            <a:ext cx="9253057"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a:noFill/>
                </a:ln>
                <a:solidFill>
                  <a:srgbClr val="187BC0"/>
                </a:solidFill>
                <a:effectLst/>
                <a:uLnTx/>
                <a:uFillTx/>
                <a:latin typeface="Arial" panose="020B0604020202020204"/>
                <a:ea typeface="+mn-ea"/>
                <a:cs typeface="+mn-cs"/>
              </a:rPr>
              <a:t>TARGET = 100%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a:noFill/>
                </a:ln>
                <a:solidFill>
                  <a:srgbClr val="187BC0"/>
                </a:solidFill>
                <a:effectLst/>
                <a:uLnTx/>
                <a:uFillTx/>
                <a:latin typeface="Arial" panose="020B0604020202020204"/>
                <a:ea typeface="+mn-ea"/>
                <a:cs typeface="+mn-cs"/>
              </a:rPr>
              <a:t>Target set by Office of Special Education Programs  (OSEP)</a:t>
            </a:r>
            <a:endParaRPr lang="en-US" sz="2400" dirty="0"/>
          </a:p>
        </p:txBody>
      </p:sp>
    </p:spTree>
    <p:extLst>
      <p:ext uri="{BB962C8B-B14F-4D97-AF65-F5344CB8AC3E}">
        <p14:creationId xmlns:p14="http://schemas.microsoft.com/office/powerpoint/2010/main" val="105078448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0E62E9-4D0B-46C4-952C-085AF5BE4F8E}"/>
              </a:ext>
            </a:extLst>
          </p:cNvPr>
          <p:cNvSpPr>
            <a:spLocks noGrp="1"/>
          </p:cNvSpPr>
          <p:nvPr>
            <p:ph type="title"/>
          </p:nvPr>
        </p:nvSpPr>
        <p:spPr/>
        <p:txBody>
          <a:bodyPr/>
          <a:lstStyle/>
          <a:p>
            <a:r>
              <a:rPr lang="en-US" dirty="0"/>
              <a:t>Indicator 8: Transition Timelines</a:t>
            </a:r>
          </a:p>
        </p:txBody>
      </p:sp>
      <p:sp>
        <p:nvSpPr>
          <p:cNvPr id="3" name="Content Placeholder 2">
            <a:extLst>
              <a:ext uri="{FF2B5EF4-FFF2-40B4-BE49-F238E27FC236}">
                <a16:creationId xmlns:a16="http://schemas.microsoft.com/office/drawing/2014/main" id="{11B69587-9CDB-4632-82E9-FEE9C542B4FC}"/>
              </a:ext>
            </a:extLst>
          </p:cNvPr>
          <p:cNvSpPr>
            <a:spLocks noGrp="1"/>
          </p:cNvSpPr>
          <p:nvPr>
            <p:ph idx="1"/>
          </p:nvPr>
        </p:nvSpPr>
        <p:spPr>
          <a:xfrm>
            <a:off x="294198" y="1500505"/>
            <a:ext cx="11603603" cy="4351338"/>
          </a:xfrm>
        </p:spPr>
        <p:txBody>
          <a:bodyPr/>
          <a:lstStyle/>
          <a:p>
            <a:pPr marL="0" indent="0">
              <a:buNone/>
            </a:pPr>
            <a:r>
              <a:rPr lang="en-US" dirty="0" err="1"/>
              <a:t>SoonerStart</a:t>
            </a:r>
            <a:r>
              <a:rPr lang="en-US" dirty="0"/>
              <a:t> is required to report the number of children who had a:</a:t>
            </a:r>
          </a:p>
          <a:p>
            <a:pPr marL="514350" indent="-514350">
              <a:buClrTx/>
              <a:buAutoNum type="alphaUcPeriod"/>
            </a:pPr>
            <a:r>
              <a:rPr lang="en-US" dirty="0"/>
              <a:t>Timely Transition Plan on their IFSP</a:t>
            </a:r>
          </a:p>
          <a:p>
            <a:pPr marL="514350" indent="-514350">
              <a:buClrTx/>
              <a:buAutoNum type="alphaUcPeriod"/>
            </a:pPr>
            <a:r>
              <a:rPr lang="en-US" dirty="0"/>
              <a:t>Timely notification of potential eligibility to their local school</a:t>
            </a:r>
          </a:p>
          <a:p>
            <a:pPr marL="514350" indent="-514350">
              <a:buClrTx/>
              <a:buAutoNum type="alphaUcPeriod"/>
            </a:pPr>
            <a:r>
              <a:rPr lang="en-US" dirty="0"/>
              <a:t>Timely Transition Planning Conference (TPC) with their local school</a:t>
            </a:r>
          </a:p>
          <a:p>
            <a:pPr marL="0" indent="0">
              <a:buClrTx/>
              <a:buNone/>
            </a:pPr>
            <a:r>
              <a:rPr lang="en-US" u="sng" dirty="0"/>
              <a:t>Timely</a:t>
            </a:r>
            <a:r>
              <a:rPr lang="en-US" dirty="0"/>
              <a:t> is defined as at least 90 days before their third birthday.</a:t>
            </a:r>
          </a:p>
          <a:p>
            <a:pPr marL="514350" indent="-514350">
              <a:buAutoNum type="alphaUcPeriod"/>
            </a:pPr>
            <a:endParaRPr lang="en-US" dirty="0"/>
          </a:p>
        </p:txBody>
      </p:sp>
      <p:sp>
        <p:nvSpPr>
          <p:cNvPr id="4" name="Footer Placeholder 3">
            <a:extLst>
              <a:ext uri="{FF2B5EF4-FFF2-40B4-BE49-F238E27FC236}">
                <a16:creationId xmlns:a16="http://schemas.microsoft.com/office/drawing/2014/main" id="{5E405790-85F3-4CD7-B702-2D03A3A2813C}"/>
              </a:ext>
            </a:extLst>
          </p:cNvPr>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787878"/>
                </a:solidFill>
                <a:effectLst/>
                <a:uLnTx/>
                <a:uFillTx/>
                <a:latin typeface="Arial" panose="020B0604020202020204"/>
                <a:ea typeface="+mn-ea"/>
                <a:cs typeface="+mn-cs"/>
              </a:rPr>
              <a:t>FFY 2020-2025 Targets for SoonerStart Outcomes</a:t>
            </a:r>
          </a:p>
        </p:txBody>
      </p:sp>
      <p:sp>
        <p:nvSpPr>
          <p:cNvPr id="5" name="Slide Number Placeholder 4">
            <a:extLst>
              <a:ext uri="{FF2B5EF4-FFF2-40B4-BE49-F238E27FC236}">
                <a16:creationId xmlns:a16="http://schemas.microsoft.com/office/drawing/2014/main" id="{04E3F262-B1DA-47E1-A3A6-EE61086DED04}"/>
              </a:ext>
            </a:extLst>
          </p:cNvPr>
          <p:cNvSpPr>
            <a:spLocks noGrp="1"/>
          </p:cNvSpPr>
          <p:nvPr>
            <p:ph type="sldNum" sz="quarter" idx="12"/>
          </p:nvPr>
        </p:nvSpPr>
        <p:spPr/>
        <p:txBody>
          <a:bodyPr/>
          <a:lstStyle/>
          <a:p>
            <a:fld id="{2066355A-084C-D24E-9AD2-7E4FC41EA627}" type="slidenum">
              <a:rPr lang="en-US" smtClean="0"/>
              <a:t>32</a:t>
            </a:fld>
            <a:endParaRPr lang="en-US"/>
          </a:p>
        </p:txBody>
      </p:sp>
    </p:spTree>
    <p:extLst>
      <p:ext uri="{BB962C8B-B14F-4D97-AF65-F5344CB8AC3E}">
        <p14:creationId xmlns:p14="http://schemas.microsoft.com/office/powerpoint/2010/main" val="141763001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29BBAF1F-197E-4E3C-BFDB-35728571A91B}"/>
              </a:ext>
            </a:extLst>
          </p:cNvPr>
          <p:cNvSpPr>
            <a:spLocks noGrp="1"/>
          </p:cNvSpPr>
          <p:nvPr>
            <p:ph type="title"/>
          </p:nvPr>
        </p:nvSpPr>
        <p:spPr>
          <a:xfrm>
            <a:off x="144380" y="129557"/>
            <a:ext cx="11899232" cy="1325563"/>
          </a:xfrm>
        </p:spPr>
        <p:txBody>
          <a:bodyPr>
            <a:normAutofit/>
          </a:bodyPr>
          <a:lstStyle/>
          <a:p>
            <a:r>
              <a:rPr lang="en-US" sz="4000" dirty="0"/>
              <a:t>Indicator 8A: Transition Initiation Timeline</a:t>
            </a:r>
          </a:p>
        </p:txBody>
      </p:sp>
      <p:graphicFrame>
        <p:nvGraphicFramePr>
          <p:cNvPr id="6" name="Content Placeholder 5" descr="This chart describes the historical data and targets for the past APR cycle (2014-2019) for indicator 13.">
            <a:extLst>
              <a:ext uri="{FF2B5EF4-FFF2-40B4-BE49-F238E27FC236}">
                <a16:creationId xmlns:a16="http://schemas.microsoft.com/office/drawing/2014/main" id="{4C13CC41-A9B4-4951-BB80-F414572E7E85}"/>
              </a:ext>
            </a:extLst>
          </p:cNvPr>
          <p:cNvGraphicFramePr>
            <a:graphicFrameLocks noGrp="1"/>
          </p:cNvGraphicFramePr>
          <p:nvPr>
            <p:ph idx="1"/>
            <p:extLst>
              <p:ext uri="{D42A27DB-BD31-4B8C-83A1-F6EECF244321}">
                <p14:modId xmlns:p14="http://schemas.microsoft.com/office/powerpoint/2010/main" val="3673834194"/>
              </p:ext>
            </p:extLst>
          </p:nvPr>
        </p:nvGraphicFramePr>
        <p:xfrm>
          <a:off x="144380" y="1195589"/>
          <a:ext cx="11365316" cy="4230721"/>
        </p:xfrm>
        <a:graphic>
          <a:graphicData uri="http://schemas.openxmlformats.org/drawingml/2006/chart">
            <c:chart xmlns:c="http://schemas.openxmlformats.org/drawingml/2006/chart" xmlns:r="http://schemas.openxmlformats.org/officeDocument/2006/relationships" r:id="rId3"/>
          </a:graphicData>
        </a:graphic>
      </p:graphicFrame>
      <p:sp>
        <p:nvSpPr>
          <p:cNvPr id="2" name="Footer Placeholder 1">
            <a:extLst>
              <a:ext uri="{FF2B5EF4-FFF2-40B4-BE49-F238E27FC236}">
                <a16:creationId xmlns:a16="http://schemas.microsoft.com/office/drawing/2014/main" id="{1CB09548-142F-49AE-A61E-1D17644526C4}"/>
              </a:ext>
            </a:extLst>
          </p:cNvPr>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787878"/>
                </a:solidFill>
                <a:effectLst/>
                <a:uLnTx/>
                <a:uFillTx/>
                <a:latin typeface="Arial" panose="020B0604020202020204"/>
                <a:ea typeface="+mn-ea"/>
                <a:cs typeface="+mn-cs"/>
              </a:rPr>
              <a:t>FFY 2020-2025 Targets for SoonerStart Outcomes</a:t>
            </a:r>
          </a:p>
        </p:txBody>
      </p:sp>
      <p:sp>
        <p:nvSpPr>
          <p:cNvPr id="3" name="Slide Number Placeholder 2">
            <a:extLst>
              <a:ext uri="{FF2B5EF4-FFF2-40B4-BE49-F238E27FC236}">
                <a16:creationId xmlns:a16="http://schemas.microsoft.com/office/drawing/2014/main" id="{724E8C06-5A8B-484F-B24B-98123FFAA773}"/>
              </a:ext>
            </a:extLst>
          </p:cNvPr>
          <p:cNvSpPr>
            <a:spLocks noGrp="1"/>
          </p:cNvSpPr>
          <p:nvPr>
            <p:ph type="sldNum" sz="quarter" idx="12"/>
          </p:nvPr>
        </p:nvSpPr>
        <p:spPr/>
        <p:txBody>
          <a:bodyPr/>
          <a:lstStyle/>
          <a:p>
            <a:fld id="{2066355A-084C-D24E-9AD2-7E4FC41EA627}" type="slidenum">
              <a:rPr lang="en-US" smtClean="0"/>
              <a:t>33</a:t>
            </a:fld>
            <a:endParaRPr lang="en-US"/>
          </a:p>
        </p:txBody>
      </p:sp>
      <p:sp>
        <p:nvSpPr>
          <p:cNvPr id="7" name="TextBox 6">
            <a:extLst>
              <a:ext uri="{FF2B5EF4-FFF2-40B4-BE49-F238E27FC236}">
                <a16:creationId xmlns:a16="http://schemas.microsoft.com/office/drawing/2014/main" id="{D097E35B-CE72-4FE1-A070-C8A53FDA45F8}"/>
              </a:ext>
            </a:extLst>
          </p:cNvPr>
          <p:cNvSpPr txBox="1"/>
          <p:nvPr/>
        </p:nvSpPr>
        <p:spPr>
          <a:xfrm>
            <a:off x="7600595" y="3429000"/>
            <a:ext cx="3780202" cy="461665"/>
          </a:xfrm>
          <a:prstGeom prst="rect">
            <a:avLst/>
          </a:prstGeom>
          <a:noFill/>
        </p:spPr>
        <p:txBody>
          <a:bodyPr wrap="none" rtlCol="0">
            <a:spAutoFit/>
          </a:bodyPr>
          <a:lstStyle/>
          <a:p>
            <a:r>
              <a:rPr lang="en-US" sz="2400" dirty="0">
                <a:solidFill>
                  <a:schemeClr val="accent2"/>
                </a:solidFill>
              </a:rPr>
              <a:t>Baseline: 2005, at 97.82%</a:t>
            </a:r>
          </a:p>
        </p:txBody>
      </p:sp>
      <p:sp>
        <p:nvSpPr>
          <p:cNvPr id="8" name="TextBox 7">
            <a:extLst>
              <a:ext uri="{FF2B5EF4-FFF2-40B4-BE49-F238E27FC236}">
                <a16:creationId xmlns:a16="http://schemas.microsoft.com/office/drawing/2014/main" id="{958D3082-87EA-4A9A-A898-8D9A97DD2091}"/>
              </a:ext>
            </a:extLst>
          </p:cNvPr>
          <p:cNvSpPr txBox="1"/>
          <p:nvPr/>
        </p:nvSpPr>
        <p:spPr>
          <a:xfrm>
            <a:off x="513829" y="5555932"/>
            <a:ext cx="9253057"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a:noFill/>
                </a:ln>
                <a:solidFill>
                  <a:srgbClr val="187BC0"/>
                </a:solidFill>
                <a:effectLst/>
                <a:uLnTx/>
                <a:uFillTx/>
                <a:latin typeface="Arial" panose="020B0604020202020204"/>
                <a:ea typeface="+mn-ea"/>
                <a:cs typeface="+mn-cs"/>
              </a:rPr>
              <a:t>TARGET = 100%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a:noFill/>
                </a:ln>
                <a:solidFill>
                  <a:srgbClr val="187BC0"/>
                </a:solidFill>
                <a:effectLst/>
                <a:uLnTx/>
                <a:uFillTx/>
                <a:latin typeface="Arial" panose="020B0604020202020204"/>
                <a:ea typeface="+mn-ea"/>
                <a:cs typeface="+mn-cs"/>
              </a:rPr>
              <a:t>Target set by Office of Special Education Programs  (OSEP)</a:t>
            </a:r>
            <a:endParaRPr lang="en-US" sz="2400" dirty="0"/>
          </a:p>
        </p:txBody>
      </p:sp>
    </p:spTree>
    <p:extLst>
      <p:ext uri="{BB962C8B-B14F-4D97-AF65-F5344CB8AC3E}">
        <p14:creationId xmlns:p14="http://schemas.microsoft.com/office/powerpoint/2010/main" val="102341401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29BBAF1F-197E-4E3C-BFDB-35728571A91B}"/>
              </a:ext>
            </a:extLst>
          </p:cNvPr>
          <p:cNvSpPr>
            <a:spLocks noGrp="1"/>
          </p:cNvSpPr>
          <p:nvPr>
            <p:ph type="title"/>
          </p:nvPr>
        </p:nvSpPr>
        <p:spPr>
          <a:xfrm>
            <a:off x="144380" y="129557"/>
            <a:ext cx="11899232" cy="1325563"/>
          </a:xfrm>
        </p:spPr>
        <p:txBody>
          <a:bodyPr>
            <a:normAutofit/>
          </a:bodyPr>
          <a:lstStyle/>
          <a:p>
            <a:r>
              <a:rPr lang="en-US" sz="4000" dirty="0"/>
              <a:t>Indicator 8B: Notification to the LEA Timeline</a:t>
            </a:r>
          </a:p>
        </p:txBody>
      </p:sp>
      <p:graphicFrame>
        <p:nvGraphicFramePr>
          <p:cNvPr id="6" name="Content Placeholder 5" descr="This chart describes the historical data and targets for the past APR cycle (2014-2019) for indicator 13.">
            <a:extLst>
              <a:ext uri="{FF2B5EF4-FFF2-40B4-BE49-F238E27FC236}">
                <a16:creationId xmlns:a16="http://schemas.microsoft.com/office/drawing/2014/main" id="{4C13CC41-A9B4-4951-BB80-F414572E7E85}"/>
              </a:ext>
            </a:extLst>
          </p:cNvPr>
          <p:cNvGraphicFramePr>
            <a:graphicFrameLocks noGrp="1"/>
          </p:cNvGraphicFramePr>
          <p:nvPr>
            <p:ph idx="1"/>
            <p:extLst>
              <p:ext uri="{D42A27DB-BD31-4B8C-83A1-F6EECF244321}">
                <p14:modId xmlns:p14="http://schemas.microsoft.com/office/powerpoint/2010/main" val="2479569857"/>
              </p:ext>
            </p:extLst>
          </p:nvPr>
        </p:nvGraphicFramePr>
        <p:xfrm>
          <a:off x="144380" y="1195589"/>
          <a:ext cx="11365316" cy="4230721"/>
        </p:xfrm>
        <a:graphic>
          <a:graphicData uri="http://schemas.openxmlformats.org/drawingml/2006/chart">
            <c:chart xmlns:c="http://schemas.openxmlformats.org/drawingml/2006/chart" xmlns:r="http://schemas.openxmlformats.org/officeDocument/2006/relationships" r:id="rId3"/>
          </a:graphicData>
        </a:graphic>
      </p:graphicFrame>
      <p:sp>
        <p:nvSpPr>
          <p:cNvPr id="2" name="Footer Placeholder 1">
            <a:extLst>
              <a:ext uri="{FF2B5EF4-FFF2-40B4-BE49-F238E27FC236}">
                <a16:creationId xmlns:a16="http://schemas.microsoft.com/office/drawing/2014/main" id="{1CB09548-142F-49AE-A61E-1D17644526C4}"/>
              </a:ext>
            </a:extLst>
          </p:cNvPr>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787878"/>
                </a:solidFill>
                <a:effectLst/>
                <a:uLnTx/>
                <a:uFillTx/>
                <a:latin typeface="Arial" panose="020B0604020202020204"/>
                <a:ea typeface="+mn-ea"/>
                <a:cs typeface="+mn-cs"/>
              </a:rPr>
              <a:t>FFY 2020-2025 Targets for SoonerStart Outcomes</a:t>
            </a:r>
          </a:p>
        </p:txBody>
      </p:sp>
      <p:sp>
        <p:nvSpPr>
          <p:cNvPr id="3" name="Slide Number Placeholder 2">
            <a:extLst>
              <a:ext uri="{FF2B5EF4-FFF2-40B4-BE49-F238E27FC236}">
                <a16:creationId xmlns:a16="http://schemas.microsoft.com/office/drawing/2014/main" id="{724E8C06-5A8B-484F-B24B-98123FFAA773}"/>
              </a:ext>
            </a:extLst>
          </p:cNvPr>
          <p:cNvSpPr>
            <a:spLocks noGrp="1"/>
          </p:cNvSpPr>
          <p:nvPr>
            <p:ph type="sldNum" sz="quarter" idx="12"/>
          </p:nvPr>
        </p:nvSpPr>
        <p:spPr/>
        <p:txBody>
          <a:bodyPr/>
          <a:lstStyle/>
          <a:p>
            <a:fld id="{2066355A-084C-D24E-9AD2-7E4FC41EA627}" type="slidenum">
              <a:rPr lang="en-US" smtClean="0"/>
              <a:t>34</a:t>
            </a:fld>
            <a:endParaRPr lang="en-US"/>
          </a:p>
        </p:txBody>
      </p:sp>
      <p:sp>
        <p:nvSpPr>
          <p:cNvPr id="7" name="TextBox 6">
            <a:extLst>
              <a:ext uri="{FF2B5EF4-FFF2-40B4-BE49-F238E27FC236}">
                <a16:creationId xmlns:a16="http://schemas.microsoft.com/office/drawing/2014/main" id="{D097E35B-CE72-4FE1-A070-C8A53FDA45F8}"/>
              </a:ext>
            </a:extLst>
          </p:cNvPr>
          <p:cNvSpPr txBox="1"/>
          <p:nvPr/>
        </p:nvSpPr>
        <p:spPr>
          <a:xfrm>
            <a:off x="7600595" y="3429000"/>
            <a:ext cx="3780202" cy="461665"/>
          </a:xfrm>
          <a:prstGeom prst="rect">
            <a:avLst/>
          </a:prstGeom>
          <a:noFill/>
        </p:spPr>
        <p:txBody>
          <a:bodyPr wrap="none" rtlCol="0">
            <a:spAutoFit/>
          </a:bodyPr>
          <a:lstStyle/>
          <a:p>
            <a:r>
              <a:rPr lang="en-US" sz="2400" dirty="0">
                <a:solidFill>
                  <a:schemeClr val="accent2"/>
                </a:solidFill>
              </a:rPr>
              <a:t>Baseline: 2005, at 96.74%</a:t>
            </a:r>
          </a:p>
        </p:txBody>
      </p:sp>
      <p:sp>
        <p:nvSpPr>
          <p:cNvPr id="8" name="TextBox 7">
            <a:extLst>
              <a:ext uri="{FF2B5EF4-FFF2-40B4-BE49-F238E27FC236}">
                <a16:creationId xmlns:a16="http://schemas.microsoft.com/office/drawing/2014/main" id="{958D3082-87EA-4A9A-A898-8D9A97DD2091}"/>
              </a:ext>
            </a:extLst>
          </p:cNvPr>
          <p:cNvSpPr txBox="1"/>
          <p:nvPr/>
        </p:nvSpPr>
        <p:spPr>
          <a:xfrm>
            <a:off x="513829" y="5555932"/>
            <a:ext cx="9253057"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a:noFill/>
                </a:ln>
                <a:solidFill>
                  <a:srgbClr val="187BC0"/>
                </a:solidFill>
                <a:effectLst/>
                <a:uLnTx/>
                <a:uFillTx/>
                <a:latin typeface="Arial" panose="020B0604020202020204"/>
                <a:ea typeface="+mn-ea"/>
                <a:cs typeface="+mn-cs"/>
              </a:rPr>
              <a:t>TARGET = 100%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a:noFill/>
                </a:ln>
                <a:solidFill>
                  <a:srgbClr val="187BC0"/>
                </a:solidFill>
                <a:effectLst/>
                <a:uLnTx/>
                <a:uFillTx/>
                <a:latin typeface="Arial" panose="020B0604020202020204"/>
                <a:ea typeface="+mn-ea"/>
                <a:cs typeface="+mn-cs"/>
              </a:rPr>
              <a:t>Target set by Office of Special Education Programs  (OSEP)</a:t>
            </a:r>
            <a:endParaRPr lang="en-US" sz="2400" dirty="0"/>
          </a:p>
        </p:txBody>
      </p:sp>
    </p:spTree>
    <p:extLst>
      <p:ext uri="{BB962C8B-B14F-4D97-AF65-F5344CB8AC3E}">
        <p14:creationId xmlns:p14="http://schemas.microsoft.com/office/powerpoint/2010/main" val="182075754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29BBAF1F-197E-4E3C-BFDB-35728571A91B}"/>
              </a:ext>
            </a:extLst>
          </p:cNvPr>
          <p:cNvSpPr>
            <a:spLocks noGrp="1"/>
          </p:cNvSpPr>
          <p:nvPr>
            <p:ph type="title"/>
          </p:nvPr>
        </p:nvSpPr>
        <p:spPr>
          <a:xfrm>
            <a:off x="144380" y="129557"/>
            <a:ext cx="11899232" cy="1325563"/>
          </a:xfrm>
        </p:spPr>
        <p:txBody>
          <a:bodyPr>
            <a:normAutofit/>
          </a:bodyPr>
          <a:lstStyle/>
          <a:p>
            <a:r>
              <a:rPr lang="en-US" sz="4000" dirty="0"/>
              <a:t>Indicator 8C: TPC Timeline</a:t>
            </a:r>
          </a:p>
        </p:txBody>
      </p:sp>
      <p:graphicFrame>
        <p:nvGraphicFramePr>
          <p:cNvPr id="6" name="Content Placeholder 5" descr="This chart describes the historical data and targets for the past APR cycle (2014-2019) for indicator 13.">
            <a:extLst>
              <a:ext uri="{FF2B5EF4-FFF2-40B4-BE49-F238E27FC236}">
                <a16:creationId xmlns:a16="http://schemas.microsoft.com/office/drawing/2014/main" id="{4C13CC41-A9B4-4951-BB80-F414572E7E85}"/>
              </a:ext>
            </a:extLst>
          </p:cNvPr>
          <p:cNvGraphicFramePr>
            <a:graphicFrameLocks noGrp="1"/>
          </p:cNvGraphicFramePr>
          <p:nvPr>
            <p:ph idx="1"/>
            <p:extLst>
              <p:ext uri="{D42A27DB-BD31-4B8C-83A1-F6EECF244321}">
                <p14:modId xmlns:p14="http://schemas.microsoft.com/office/powerpoint/2010/main" val="3413477518"/>
              </p:ext>
            </p:extLst>
          </p:nvPr>
        </p:nvGraphicFramePr>
        <p:xfrm>
          <a:off x="144380" y="1195589"/>
          <a:ext cx="11365316" cy="4230721"/>
        </p:xfrm>
        <a:graphic>
          <a:graphicData uri="http://schemas.openxmlformats.org/drawingml/2006/chart">
            <c:chart xmlns:c="http://schemas.openxmlformats.org/drawingml/2006/chart" xmlns:r="http://schemas.openxmlformats.org/officeDocument/2006/relationships" r:id="rId3"/>
          </a:graphicData>
        </a:graphic>
      </p:graphicFrame>
      <p:sp>
        <p:nvSpPr>
          <p:cNvPr id="2" name="Footer Placeholder 1">
            <a:extLst>
              <a:ext uri="{FF2B5EF4-FFF2-40B4-BE49-F238E27FC236}">
                <a16:creationId xmlns:a16="http://schemas.microsoft.com/office/drawing/2014/main" id="{1CB09548-142F-49AE-A61E-1D17644526C4}"/>
              </a:ext>
            </a:extLst>
          </p:cNvPr>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787878"/>
                </a:solidFill>
                <a:effectLst/>
                <a:uLnTx/>
                <a:uFillTx/>
                <a:latin typeface="Arial" panose="020B0604020202020204"/>
                <a:ea typeface="+mn-ea"/>
                <a:cs typeface="+mn-cs"/>
              </a:rPr>
              <a:t>FFY 2020-2025 Targets for SoonerStart Outcomes</a:t>
            </a:r>
          </a:p>
        </p:txBody>
      </p:sp>
      <p:sp>
        <p:nvSpPr>
          <p:cNvPr id="3" name="Slide Number Placeholder 2">
            <a:extLst>
              <a:ext uri="{FF2B5EF4-FFF2-40B4-BE49-F238E27FC236}">
                <a16:creationId xmlns:a16="http://schemas.microsoft.com/office/drawing/2014/main" id="{724E8C06-5A8B-484F-B24B-98123FFAA773}"/>
              </a:ext>
            </a:extLst>
          </p:cNvPr>
          <p:cNvSpPr>
            <a:spLocks noGrp="1"/>
          </p:cNvSpPr>
          <p:nvPr>
            <p:ph type="sldNum" sz="quarter" idx="12"/>
          </p:nvPr>
        </p:nvSpPr>
        <p:spPr/>
        <p:txBody>
          <a:bodyPr/>
          <a:lstStyle/>
          <a:p>
            <a:fld id="{2066355A-084C-D24E-9AD2-7E4FC41EA627}" type="slidenum">
              <a:rPr lang="en-US" smtClean="0"/>
              <a:t>35</a:t>
            </a:fld>
            <a:endParaRPr lang="en-US"/>
          </a:p>
        </p:txBody>
      </p:sp>
      <p:sp>
        <p:nvSpPr>
          <p:cNvPr id="7" name="TextBox 6">
            <a:extLst>
              <a:ext uri="{FF2B5EF4-FFF2-40B4-BE49-F238E27FC236}">
                <a16:creationId xmlns:a16="http://schemas.microsoft.com/office/drawing/2014/main" id="{D097E35B-CE72-4FE1-A070-C8A53FDA45F8}"/>
              </a:ext>
            </a:extLst>
          </p:cNvPr>
          <p:cNvSpPr txBox="1"/>
          <p:nvPr/>
        </p:nvSpPr>
        <p:spPr>
          <a:xfrm>
            <a:off x="7600595" y="3429000"/>
            <a:ext cx="3780202" cy="461665"/>
          </a:xfrm>
          <a:prstGeom prst="rect">
            <a:avLst/>
          </a:prstGeom>
          <a:noFill/>
        </p:spPr>
        <p:txBody>
          <a:bodyPr wrap="none" rtlCol="0">
            <a:spAutoFit/>
          </a:bodyPr>
          <a:lstStyle/>
          <a:p>
            <a:r>
              <a:rPr lang="en-US" sz="2400" dirty="0">
                <a:solidFill>
                  <a:schemeClr val="accent2"/>
                </a:solidFill>
              </a:rPr>
              <a:t>Baseline: 2005, at 96.74%</a:t>
            </a:r>
          </a:p>
        </p:txBody>
      </p:sp>
      <p:sp>
        <p:nvSpPr>
          <p:cNvPr id="8" name="TextBox 7">
            <a:extLst>
              <a:ext uri="{FF2B5EF4-FFF2-40B4-BE49-F238E27FC236}">
                <a16:creationId xmlns:a16="http://schemas.microsoft.com/office/drawing/2014/main" id="{958D3082-87EA-4A9A-A898-8D9A97DD2091}"/>
              </a:ext>
            </a:extLst>
          </p:cNvPr>
          <p:cNvSpPr txBox="1"/>
          <p:nvPr/>
        </p:nvSpPr>
        <p:spPr>
          <a:xfrm>
            <a:off x="513829" y="5555932"/>
            <a:ext cx="9253057"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a:noFill/>
                </a:ln>
                <a:solidFill>
                  <a:srgbClr val="187BC0"/>
                </a:solidFill>
                <a:effectLst/>
                <a:uLnTx/>
                <a:uFillTx/>
                <a:latin typeface="Arial" panose="020B0604020202020204"/>
                <a:ea typeface="+mn-ea"/>
                <a:cs typeface="+mn-cs"/>
              </a:rPr>
              <a:t>TARGET = 100%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a:noFill/>
                </a:ln>
                <a:solidFill>
                  <a:srgbClr val="187BC0"/>
                </a:solidFill>
                <a:effectLst/>
                <a:uLnTx/>
                <a:uFillTx/>
                <a:latin typeface="Arial" panose="020B0604020202020204"/>
                <a:ea typeface="+mn-ea"/>
                <a:cs typeface="+mn-cs"/>
              </a:rPr>
              <a:t>Target set by Office of Special Education Programs  (OSEP)</a:t>
            </a:r>
            <a:endParaRPr lang="en-US" sz="2400" dirty="0"/>
          </a:p>
        </p:txBody>
      </p:sp>
    </p:spTree>
    <p:extLst>
      <p:ext uri="{BB962C8B-B14F-4D97-AF65-F5344CB8AC3E}">
        <p14:creationId xmlns:p14="http://schemas.microsoft.com/office/powerpoint/2010/main" val="169854986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71120" y="365125"/>
            <a:ext cx="12120879" cy="1325563"/>
          </a:xfrm>
        </p:spPr>
        <p:txBody>
          <a:bodyPr>
            <a:normAutofit/>
          </a:bodyPr>
          <a:lstStyle/>
          <a:p>
            <a:r>
              <a:rPr lang="en-US" sz="3800" dirty="0"/>
              <a:t>Indicators 9 &amp; 10: Dispute Resolution and Mediation</a:t>
            </a:r>
          </a:p>
        </p:txBody>
      </p:sp>
      <p:sp>
        <p:nvSpPr>
          <p:cNvPr id="2" name="Content Placeholder 1"/>
          <p:cNvSpPr>
            <a:spLocks noGrp="1"/>
          </p:cNvSpPr>
          <p:nvPr>
            <p:ph idx="1"/>
          </p:nvPr>
        </p:nvSpPr>
        <p:spPr/>
        <p:txBody>
          <a:bodyPr>
            <a:normAutofit fontScale="92500" lnSpcReduction="20000"/>
          </a:bodyPr>
          <a:lstStyle/>
          <a:p>
            <a:pPr marL="0" indent="0" algn="just">
              <a:buNone/>
            </a:pPr>
            <a:r>
              <a:rPr lang="en-US" dirty="0" err="1"/>
              <a:t>SoonerStart</a:t>
            </a:r>
            <a:r>
              <a:rPr lang="en-US" dirty="0"/>
              <a:t> is required to report the percentage of hearing requests that went to resolution sessions that were resolved through resolution session settlement agreements (Indicator #9) and the percentage of mediations held that resulted in mediation agreements(Indicator #10).</a:t>
            </a:r>
            <a:r>
              <a:rPr lang="en-US" b="1" dirty="0"/>
              <a:t> </a:t>
            </a:r>
          </a:p>
          <a:p>
            <a:pPr marL="0" indent="0" algn="just">
              <a:buNone/>
            </a:pPr>
            <a:endParaRPr lang="en-US" dirty="0"/>
          </a:p>
          <a:p>
            <a:pPr marL="0" indent="0" algn="just">
              <a:buNone/>
            </a:pPr>
            <a:r>
              <a:rPr lang="en-US" dirty="0" err="1"/>
              <a:t>SoonerStart</a:t>
            </a:r>
            <a:r>
              <a:rPr lang="en-US" dirty="0"/>
              <a:t> has not held any resolution settlement sessions or mediations in more than six years, including this past year. States are not required to establish baseline or targets if the number of resolution sessions is less than 10.</a:t>
            </a:r>
          </a:p>
          <a:p>
            <a:pPr marL="0" indent="0">
              <a:buNone/>
            </a:pPr>
            <a:endParaRPr lang="en-US" dirty="0"/>
          </a:p>
          <a:p>
            <a:pPr marL="0" indent="0">
              <a:buNone/>
            </a:pPr>
            <a:endParaRPr lang="en-US" dirty="0"/>
          </a:p>
          <a:p>
            <a:pPr marL="0" indent="0">
              <a:buNone/>
            </a:pPr>
            <a:endParaRPr lang="en-US" b="1" dirty="0"/>
          </a:p>
          <a:p>
            <a:pPr marL="0" indent="0">
              <a:buNone/>
            </a:pPr>
            <a:endParaRPr lang="en-US" dirty="0"/>
          </a:p>
        </p:txBody>
      </p:sp>
      <p:sp>
        <p:nvSpPr>
          <p:cNvPr id="4" name="Footer Placeholder 3">
            <a:extLst>
              <a:ext uri="{FF2B5EF4-FFF2-40B4-BE49-F238E27FC236}">
                <a16:creationId xmlns:a16="http://schemas.microsoft.com/office/drawing/2014/main" id="{FBB3DF1E-9F01-4A0C-BDB1-23397E21A92E}"/>
              </a:ext>
            </a:extLst>
          </p:cNvPr>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787878"/>
                </a:solidFill>
                <a:effectLst/>
                <a:uLnTx/>
                <a:uFillTx/>
                <a:latin typeface="Arial" panose="020B0604020202020204"/>
                <a:ea typeface="+mn-ea"/>
                <a:cs typeface="+mn-cs"/>
              </a:rPr>
              <a:t>FFY 2020-2025 Targets for SoonerStart Outcomes</a:t>
            </a:r>
          </a:p>
        </p:txBody>
      </p:sp>
      <p:sp>
        <p:nvSpPr>
          <p:cNvPr id="5" name="Slide Number Placeholder 4">
            <a:extLst>
              <a:ext uri="{FF2B5EF4-FFF2-40B4-BE49-F238E27FC236}">
                <a16:creationId xmlns:a16="http://schemas.microsoft.com/office/drawing/2014/main" id="{04DBF9BA-0529-40D8-89EC-6E11144CAEFB}"/>
              </a:ext>
            </a:extLst>
          </p:cNvPr>
          <p:cNvSpPr>
            <a:spLocks noGrp="1"/>
          </p:cNvSpPr>
          <p:nvPr>
            <p:ph type="sldNum" sz="quarter" idx="12"/>
          </p:nvPr>
        </p:nvSpPr>
        <p:spPr/>
        <p:txBody>
          <a:bodyPr/>
          <a:lstStyle/>
          <a:p>
            <a:fld id="{3134718E-7510-4AC0-8BF2-D8A6F137E0ED}" type="slidenum">
              <a:rPr lang="en-US" smtClean="0"/>
              <a:t>36</a:t>
            </a:fld>
            <a:endParaRPr lang="en-US"/>
          </a:p>
        </p:txBody>
      </p:sp>
    </p:spTree>
    <p:extLst>
      <p:ext uri="{BB962C8B-B14F-4D97-AF65-F5344CB8AC3E}">
        <p14:creationId xmlns:p14="http://schemas.microsoft.com/office/powerpoint/2010/main" val="8778425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62383A-8F5D-469F-A482-AF750100F76B}"/>
              </a:ext>
            </a:extLst>
          </p:cNvPr>
          <p:cNvSpPr>
            <a:spLocks noGrp="1"/>
          </p:cNvSpPr>
          <p:nvPr>
            <p:ph type="title"/>
          </p:nvPr>
        </p:nvSpPr>
        <p:spPr>
          <a:xfrm>
            <a:off x="71121" y="365125"/>
            <a:ext cx="12029440" cy="1325563"/>
          </a:xfrm>
        </p:spPr>
        <p:txBody>
          <a:bodyPr>
            <a:normAutofit/>
          </a:bodyPr>
          <a:lstStyle/>
          <a:p>
            <a:r>
              <a:rPr lang="en-US" sz="3600" dirty="0"/>
              <a:t>Indicator 11: State Systemic Improvement Plan (SSIP)</a:t>
            </a:r>
          </a:p>
        </p:txBody>
      </p:sp>
      <p:sp>
        <p:nvSpPr>
          <p:cNvPr id="4" name="Footer Placeholder 3">
            <a:extLst>
              <a:ext uri="{FF2B5EF4-FFF2-40B4-BE49-F238E27FC236}">
                <a16:creationId xmlns:a16="http://schemas.microsoft.com/office/drawing/2014/main" id="{EF3E3EB1-78BE-4877-BDB5-8338B28A2E53}"/>
              </a:ext>
            </a:extLst>
          </p:cNvPr>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787878"/>
                </a:solidFill>
                <a:effectLst/>
                <a:uLnTx/>
                <a:uFillTx/>
                <a:latin typeface="Arial" panose="020B0604020202020204"/>
                <a:ea typeface="+mn-ea"/>
                <a:cs typeface="+mn-cs"/>
              </a:rPr>
              <a:t>FFY 2020-2025 Targets for SoonerStart Outcomes</a:t>
            </a:r>
          </a:p>
        </p:txBody>
      </p:sp>
      <p:sp>
        <p:nvSpPr>
          <p:cNvPr id="5" name="Slide Number Placeholder 4">
            <a:extLst>
              <a:ext uri="{FF2B5EF4-FFF2-40B4-BE49-F238E27FC236}">
                <a16:creationId xmlns:a16="http://schemas.microsoft.com/office/drawing/2014/main" id="{50416DB6-FD54-416D-8ABD-30797F8D4A2E}"/>
              </a:ext>
            </a:extLst>
          </p:cNvPr>
          <p:cNvSpPr>
            <a:spLocks noGrp="1"/>
          </p:cNvSpPr>
          <p:nvPr>
            <p:ph type="sldNum" sz="quarter" idx="12"/>
          </p:nvPr>
        </p:nvSpPr>
        <p:spPr/>
        <p:txBody>
          <a:bodyPr/>
          <a:lstStyle/>
          <a:p>
            <a:fld id="{2066355A-084C-D24E-9AD2-7E4FC41EA627}" type="slidenum">
              <a:rPr lang="en-US" smtClean="0"/>
              <a:t>37</a:t>
            </a:fld>
            <a:endParaRPr lang="en-US"/>
          </a:p>
        </p:txBody>
      </p:sp>
      <p:sp>
        <p:nvSpPr>
          <p:cNvPr id="6" name="Content Placeholder 2">
            <a:extLst>
              <a:ext uri="{FF2B5EF4-FFF2-40B4-BE49-F238E27FC236}">
                <a16:creationId xmlns:a16="http://schemas.microsoft.com/office/drawing/2014/main" id="{2B48E630-3D05-49B2-AF9F-19C8FC22E232}"/>
              </a:ext>
            </a:extLst>
          </p:cNvPr>
          <p:cNvSpPr>
            <a:spLocks noGrp="1"/>
          </p:cNvSpPr>
          <p:nvPr>
            <p:ph idx="1"/>
          </p:nvPr>
        </p:nvSpPr>
        <p:spPr>
          <a:xfrm>
            <a:off x="293688" y="1825625"/>
            <a:ext cx="11604625" cy="4351338"/>
          </a:xfrm>
        </p:spPr>
        <p:txBody>
          <a:bodyPr>
            <a:normAutofit/>
          </a:bodyPr>
          <a:lstStyle/>
          <a:p>
            <a:pPr marL="0" indent="0" algn="just">
              <a:buNone/>
            </a:pPr>
            <a:r>
              <a:rPr lang="en-US" dirty="0"/>
              <a:t>The Office of Special Education Programs (OSEP) requires each state to develop a six-year State Systemic Improvement Plan (SSIP). </a:t>
            </a:r>
          </a:p>
          <a:p>
            <a:pPr marL="0" indent="0" algn="just">
              <a:buNone/>
            </a:pPr>
            <a:r>
              <a:rPr lang="en-US" dirty="0"/>
              <a:t>This is a comprehensive, ambitious, achievable multi-year plan designed to improve outcomes for children with disabilities and their families through system and practice change.</a:t>
            </a:r>
          </a:p>
          <a:p>
            <a:pPr marL="0" indent="0">
              <a:buNone/>
            </a:pPr>
            <a:endParaRPr lang="en-US" dirty="0"/>
          </a:p>
          <a:p>
            <a:endParaRPr lang="en-US" dirty="0"/>
          </a:p>
        </p:txBody>
      </p:sp>
    </p:spTree>
    <p:extLst>
      <p:ext uri="{BB962C8B-B14F-4D97-AF65-F5344CB8AC3E}">
        <p14:creationId xmlns:p14="http://schemas.microsoft.com/office/powerpoint/2010/main" val="254453328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B86543-085E-4EBB-8D01-2C4CFB1A1A56}"/>
              </a:ext>
            </a:extLst>
          </p:cNvPr>
          <p:cNvSpPr>
            <a:spLocks noGrp="1"/>
          </p:cNvSpPr>
          <p:nvPr>
            <p:ph type="title"/>
          </p:nvPr>
        </p:nvSpPr>
        <p:spPr/>
        <p:txBody>
          <a:bodyPr/>
          <a:lstStyle/>
          <a:p>
            <a:r>
              <a:rPr lang="en-US" dirty="0" err="1"/>
              <a:t>SoonerStart’s</a:t>
            </a:r>
            <a:r>
              <a:rPr lang="en-US" dirty="0"/>
              <a:t> </a:t>
            </a:r>
            <a:r>
              <a:rPr lang="en-US" sz="4400" dirty="0"/>
              <a:t>SSIP</a:t>
            </a:r>
            <a:endParaRPr lang="en-US" dirty="0"/>
          </a:p>
        </p:txBody>
      </p:sp>
      <p:sp>
        <p:nvSpPr>
          <p:cNvPr id="3" name="Content Placeholder 2">
            <a:extLst>
              <a:ext uri="{FF2B5EF4-FFF2-40B4-BE49-F238E27FC236}">
                <a16:creationId xmlns:a16="http://schemas.microsoft.com/office/drawing/2014/main" id="{A9CD41DB-690A-45DA-B28D-A1629FEAB5A7}"/>
              </a:ext>
            </a:extLst>
          </p:cNvPr>
          <p:cNvSpPr>
            <a:spLocks noGrp="1"/>
          </p:cNvSpPr>
          <p:nvPr>
            <p:ph idx="1"/>
          </p:nvPr>
        </p:nvSpPr>
        <p:spPr/>
        <p:txBody>
          <a:bodyPr/>
          <a:lstStyle/>
          <a:p>
            <a:pPr algn="just"/>
            <a:r>
              <a:rPr lang="en-US" sz="3600" dirty="0" err="1"/>
              <a:t>SoonerStart</a:t>
            </a:r>
            <a:r>
              <a:rPr lang="en-US" sz="3600" dirty="0"/>
              <a:t> will focus on providing support to improve social emotional outcomes in infants and toddlers using tiered levels of intervention strategies.</a:t>
            </a:r>
          </a:p>
          <a:p>
            <a:pPr lvl="1" algn="just"/>
            <a:r>
              <a:rPr lang="en-US" sz="3200" dirty="0"/>
              <a:t>Build supporting infrastructure</a:t>
            </a:r>
          </a:p>
          <a:p>
            <a:pPr lvl="1" algn="just"/>
            <a:r>
              <a:rPr lang="en-US" sz="3200" dirty="0"/>
              <a:t>Establish and implement evidence-based practices with fidelity</a:t>
            </a:r>
          </a:p>
          <a:p>
            <a:pPr lvl="1" algn="just"/>
            <a:r>
              <a:rPr lang="en-US" sz="3200" dirty="0"/>
              <a:t>Monitor and evaluate child progress and improvement</a:t>
            </a:r>
          </a:p>
          <a:p>
            <a:pPr marL="0" indent="0">
              <a:buNone/>
            </a:pPr>
            <a:endParaRPr lang="en-US" dirty="0"/>
          </a:p>
        </p:txBody>
      </p:sp>
      <p:sp>
        <p:nvSpPr>
          <p:cNvPr id="4" name="Footer Placeholder 3">
            <a:extLst>
              <a:ext uri="{FF2B5EF4-FFF2-40B4-BE49-F238E27FC236}">
                <a16:creationId xmlns:a16="http://schemas.microsoft.com/office/drawing/2014/main" id="{0FED565A-2CFF-481C-A642-717582E6D016}"/>
              </a:ext>
            </a:extLst>
          </p:cNvPr>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787878"/>
                </a:solidFill>
                <a:effectLst/>
                <a:uLnTx/>
                <a:uFillTx/>
                <a:latin typeface="Arial" panose="020B0604020202020204"/>
                <a:ea typeface="+mn-ea"/>
                <a:cs typeface="+mn-cs"/>
              </a:rPr>
              <a:t>FFY 2020-2025 Targets for SoonerStart Outcomes</a:t>
            </a:r>
          </a:p>
        </p:txBody>
      </p:sp>
      <p:sp>
        <p:nvSpPr>
          <p:cNvPr id="5" name="Slide Number Placeholder 4">
            <a:extLst>
              <a:ext uri="{FF2B5EF4-FFF2-40B4-BE49-F238E27FC236}">
                <a16:creationId xmlns:a16="http://schemas.microsoft.com/office/drawing/2014/main" id="{0BEF7A16-A92A-4ACC-9199-F1BFD908E224}"/>
              </a:ext>
            </a:extLst>
          </p:cNvPr>
          <p:cNvSpPr>
            <a:spLocks noGrp="1"/>
          </p:cNvSpPr>
          <p:nvPr>
            <p:ph type="sldNum" sz="quarter" idx="12"/>
          </p:nvPr>
        </p:nvSpPr>
        <p:spPr/>
        <p:txBody>
          <a:bodyPr/>
          <a:lstStyle/>
          <a:p>
            <a:fld id="{2066355A-084C-D24E-9AD2-7E4FC41EA627}" type="slidenum">
              <a:rPr lang="en-US" smtClean="0"/>
              <a:t>38</a:t>
            </a:fld>
            <a:endParaRPr lang="en-US"/>
          </a:p>
        </p:txBody>
      </p:sp>
    </p:spTree>
    <p:extLst>
      <p:ext uri="{BB962C8B-B14F-4D97-AF65-F5344CB8AC3E}">
        <p14:creationId xmlns:p14="http://schemas.microsoft.com/office/powerpoint/2010/main" val="34221739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9B0378-54FE-46F3-B3DD-5096B140DF8E}"/>
              </a:ext>
            </a:extLst>
          </p:cNvPr>
          <p:cNvSpPr>
            <a:spLocks noGrp="1"/>
          </p:cNvSpPr>
          <p:nvPr>
            <p:ph type="title"/>
          </p:nvPr>
        </p:nvSpPr>
        <p:spPr>
          <a:xfrm>
            <a:off x="74429" y="365125"/>
            <a:ext cx="12117572" cy="1325563"/>
          </a:xfrm>
        </p:spPr>
        <p:txBody>
          <a:bodyPr>
            <a:normAutofit/>
          </a:bodyPr>
          <a:lstStyle/>
          <a:p>
            <a:r>
              <a:rPr lang="en-US" sz="4000" dirty="0"/>
              <a:t>SoonerStart State-identified Measurable Result</a:t>
            </a:r>
            <a:r>
              <a:rPr lang="en-US" sz="3600" dirty="0"/>
              <a:t> (</a:t>
            </a:r>
            <a:r>
              <a:rPr lang="en-US" sz="3600" dirty="0" err="1"/>
              <a:t>SiMR</a:t>
            </a:r>
            <a:r>
              <a:rPr lang="en-US" sz="3600" dirty="0"/>
              <a:t>)</a:t>
            </a:r>
          </a:p>
        </p:txBody>
      </p:sp>
      <p:sp>
        <p:nvSpPr>
          <p:cNvPr id="3" name="Content Placeholder 2">
            <a:extLst>
              <a:ext uri="{FF2B5EF4-FFF2-40B4-BE49-F238E27FC236}">
                <a16:creationId xmlns:a16="http://schemas.microsoft.com/office/drawing/2014/main" id="{5C64018D-210A-46B0-8337-62C568EB81FD}"/>
              </a:ext>
            </a:extLst>
          </p:cNvPr>
          <p:cNvSpPr>
            <a:spLocks noGrp="1"/>
          </p:cNvSpPr>
          <p:nvPr>
            <p:ph idx="1"/>
          </p:nvPr>
        </p:nvSpPr>
        <p:spPr>
          <a:xfrm>
            <a:off x="258234" y="1851334"/>
            <a:ext cx="11603603" cy="4351338"/>
          </a:xfrm>
        </p:spPr>
        <p:txBody>
          <a:bodyPr>
            <a:normAutofit/>
          </a:bodyPr>
          <a:lstStyle/>
          <a:p>
            <a:pPr marL="0" indent="0" algn="just">
              <a:buNone/>
            </a:pPr>
            <a:r>
              <a:rPr lang="en-US" dirty="0"/>
              <a:t>Baseline data indicates that </a:t>
            </a:r>
            <a:r>
              <a:rPr lang="en-US" b="1" dirty="0">
                <a:solidFill>
                  <a:srgbClr val="FF0000"/>
                </a:solidFill>
              </a:rPr>
              <a:t>57.06% </a:t>
            </a:r>
            <a:r>
              <a:rPr lang="en-US" dirty="0"/>
              <a:t>of SoonerStart children screened showed no concerns in social emotional development. </a:t>
            </a:r>
            <a:r>
              <a:rPr lang="en-US" dirty="0" err="1"/>
              <a:t>SoonerStart’s</a:t>
            </a:r>
            <a:r>
              <a:rPr lang="en-US" dirty="0"/>
              <a:t> goal is to increase the percentage of infants and toddlers who demonstrate positive social emotional skills after receiving six months of early intervention services.</a:t>
            </a:r>
          </a:p>
          <a:p>
            <a:pPr marL="0" indent="0">
              <a:buNone/>
            </a:pPr>
            <a:endParaRPr lang="en-US" dirty="0"/>
          </a:p>
          <a:p>
            <a:pPr marL="0" indent="0">
              <a:buNone/>
            </a:pPr>
            <a:endParaRPr lang="en-US" dirty="0"/>
          </a:p>
          <a:p>
            <a:endParaRPr lang="en-US" dirty="0"/>
          </a:p>
        </p:txBody>
      </p:sp>
      <p:sp>
        <p:nvSpPr>
          <p:cNvPr id="4" name="Footer Placeholder 3">
            <a:extLst>
              <a:ext uri="{FF2B5EF4-FFF2-40B4-BE49-F238E27FC236}">
                <a16:creationId xmlns:a16="http://schemas.microsoft.com/office/drawing/2014/main" id="{11929D8D-D293-427F-AD78-DD92893F3B5D}"/>
              </a:ext>
            </a:extLst>
          </p:cNvPr>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787878"/>
                </a:solidFill>
                <a:effectLst/>
                <a:uLnTx/>
                <a:uFillTx/>
                <a:latin typeface="Arial" panose="020B0604020202020204"/>
                <a:ea typeface="+mn-ea"/>
                <a:cs typeface="+mn-cs"/>
              </a:rPr>
              <a:t>FFY 2020-2025 Targets for SoonerStart Outcomes</a:t>
            </a:r>
          </a:p>
        </p:txBody>
      </p:sp>
      <p:sp>
        <p:nvSpPr>
          <p:cNvPr id="5" name="Slide Number Placeholder 4">
            <a:extLst>
              <a:ext uri="{FF2B5EF4-FFF2-40B4-BE49-F238E27FC236}">
                <a16:creationId xmlns:a16="http://schemas.microsoft.com/office/drawing/2014/main" id="{39B4BEBA-8E39-4FC0-A522-D792B1CBC518}"/>
              </a:ext>
            </a:extLst>
          </p:cNvPr>
          <p:cNvSpPr>
            <a:spLocks noGrp="1"/>
          </p:cNvSpPr>
          <p:nvPr>
            <p:ph type="sldNum" sz="quarter" idx="12"/>
          </p:nvPr>
        </p:nvSpPr>
        <p:spPr/>
        <p:txBody>
          <a:bodyPr/>
          <a:lstStyle/>
          <a:p>
            <a:fld id="{D5CA4161-6EC3-4748-B7F3-82EA64CE3DD4}" type="slidenum">
              <a:rPr lang="en-US" smtClean="0"/>
              <a:pPr/>
              <a:t>39</a:t>
            </a:fld>
            <a:endParaRPr lang="en-US" dirty="0"/>
          </a:p>
        </p:txBody>
      </p:sp>
    </p:spTree>
    <p:extLst>
      <p:ext uri="{BB962C8B-B14F-4D97-AF65-F5344CB8AC3E}">
        <p14:creationId xmlns:p14="http://schemas.microsoft.com/office/powerpoint/2010/main" val="27957487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BEC8E0-4CA7-41A6-B665-D07D2BD224E8}"/>
              </a:ext>
            </a:extLst>
          </p:cNvPr>
          <p:cNvSpPr>
            <a:spLocks noGrp="1"/>
          </p:cNvSpPr>
          <p:nvPr>
            <p:ph type="title"/>
          </p:nvPr>
        </p:nvSpPr>
        <p:spPr/>
        <p:txBody>
          <a:bodyPr/>
          <a:lstStyle/>
          <a:p>
            <a:r>
              <a:rPr lang="en-US" dirty="0"/>
              <a:t>Stakeholder Input</a:t>
            </a:r>
          </a:p>
        </p:txBody>
      </p:sp>
      <p:sp>
        <p:nvSpPr>
          <p:cNvPr id="3" name="Content Placeholder 2">
            <a:extLst>
              <a:ext uri="{FF2B5EF4-FFF2-40B4-BE49-F238E27FC236}">
                <a16:creationId xmlns:a16="http://schemas.microsoft.com/office/drawing/2014/main" id="{5C6A0FAC-4ECB-4554-9ED6-B82B1FDC2D37}"/>
              </a:ext>
            </a:extLst>
          </p:cNvPr>
          <p:cNvSpPr>
            <a:spLocks noGrp="1"/>
          </p:cNvSpPr>
          <p:nvPr>
            <p:ph idx="1"/>
          </p:nvPr>
        </p:nvSpPr>
        <p:spPr>
          <a:xfrm>
            <a:off x="294198" y="1536868"/>
            <a:ext cx="11603603" cy="4351338"/>
          </a:xfrm>
        </p:spPr>
        <p:txBody>
          <a:bodyPr>
            <a:normAutofit lnSpcReduction="10000"/>
          </a:bodyPr>
          <a:lstStyle/>
          <a:p>
            <a:pPr marL="0" indent="0">
              <a:buNone/>
            </a:pPr>
            <a:r>
              <a:rPr lang="en-US" dirty="0"/>
              <a:t>SoonerStart conducted stakeholder meetings in September and October 2021 to review SoonerStart compliance and performance data from the past six years. </a:t>
            </a:r>
          </a:p>
          <a:p>
            <a:pPr marL="0" indent="0">
              <a:buNone/>
            </a:pPr>
            <a:r>
              <a:rPr lang="en-US" dirty="0"/>
              <a:t>Based on these discussions, stakeholders proposed incremental and final targets for indicators that require state-determined targets in Oklahoma’s State Performance Plan for the next six year cycle.</a:t>
            </a:r>
          </a:p>
          <a:p>
            <a:pPr marL="0" indent="0">
              <a:buNone/>
            </a:pPr>
            <a:r>
              <a:rPr lang="en-US" dirty="0"/>
              <a:t>Stakeholder proposed targets were approved by the ICC and posted on the SoonerStart APR Stakeholder webpage.</a:t>
            </a:r>
          </a:p>
        </p:txBody>
      </p:sp>
      <p:sp>
        <p:nvSpPr>
          <p:cNvPr id="4" name="Footer Placeholder 3">
            <a:extLst>
              <a:ext uri="{FF2B5EF4-FFF2-40B4-BE49-F238E27FC236}">
                <a16:creationId xmlns:a16="http://schemas.microsoft.com/office/drawing/2014/main" id="{C8B62A98-9A67-4283-8A99-96FF1E0BE685}"/>
              </a:ext>
            </a:extLst>
          </p:cNvPr>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787878"/>
                </a:solidFill>
                <a:effectLst/>
                <a:uLnTx/>
                <a:uFillTx/>
                <a:latin typeface="Arial" panose="020B0604020202020204"/>
                <a:ea typeface="+mn-ea"/>
                <a:cs typeface="+mn-cs"/>
              </a:rPr>
              <a:t>FFY 2020-2025 Targets for SoonerStart Outcomes</a:t>
            </a:r>
          </a:p>
        </p:txBody>
      </p:sp>
      <p:sp>
        <p:nvSpPr>
          <p:cNvPr id="5" name="Slide Number Placeholder 4">
            <a:extLst>
              <a:ext uri="{FF2B5EF4-FFF2-40B4-BE49-F238E27FC236}">
                <a16:creationId xmlns:a16="http://schemas.microsoft.com/office/drawing/2014/main" id="{C88CF5C4-8177-409B-A5A2-2A05AB41F2DE}"/>
              </a:ext>
            </a:extLst>
          </p:cNvPr>
          <p:cNvSpPr>
            <a:spLocks noGrp="1"/>
          </p:cNvSpPr>
          <p:nvPr>
            <p:ph type="sldNum" sz="quarter" idx="12"/>
          </p:nvPr>
        </p:nvSpPr>
        <p:spPr/>
        <p:txBody>
          <a:bodyPr/>
          <a:lstStyle/>
          <a:p>
            <a:fld id="{2066355A-084C-D24E-9AD2-7E4FC41EA627}" type="slidenum">
              <a:rPr lang="en-US" smtClean="0"/>
              <a:t>4</a:t>
            </a:fld>
            <a:endParaRPr lang="en-US"/>
          </a:p>
        </p:txBody>
      </p:sp>
    </p:spTree>
    <p:extLst>
      <p:ext uri="{BB962C8B-B14F-4D97-AF65-F5344CB8AC3E}">
        <p14:creationId xmlns:p14="http://schemas.microsoft.com/office/powerpoint/2010/main" val="383298908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6E4A9D26-FA5F-4D22-ABB8-CDC5F69F4F84}"/>
              </a:ext>
            </a:extLst>
          </p:cNvPr>
          <p:cNvSpPr>
            <a:spLocks noGrp="1"/>
          </p:cNvSpPr>
          <p:nvPr>
            <p:ph type="title"/>
          </p:nvPr>
        </p:nvSpPr>
        <p:spPr>
          <a:xfrm>
            <a:off x="96520" y="200017"/>
            <a:ext cx="11998960" cy="1150599"/>
          </a:xfrm>
        </p:spPr>
        <p:txBody>
          <a:bodyPr>
            <a:normAutofit/>
          </a:bodyPr>
          <a:lstStyle/>
          <a:p>
            <a:r>
              <a:rPr lang="en-US" sz="3600" dirty="0"/>
              <a:t>Indicator 11: State Systemic Improvement Plan</a:t>
            </a:r>
            <a:br>
              <a:rPr lang="en-US" sz="3600" dirty="0"/>
            </a:br>
            <a:endParaRPr lang="en-US" sz="3600" dirty="0"/>
          </a:p>
        </p:txBody>
      </p:sp>
      <p:sp>
        <p:nvSpPr>
          <p:cNvPr id="2" name="Footer Placeholder 1">
            <a:extLst>
              <a:ext uri="{FF2B5EF4-FFF2-40B4-BE49-F238E27FC236}">
                <a16:creationId xmlns:a16="http://schemas.microsoft.com/office/drawing/2014/main" id="{A12C81CE-442B-4367-83D7-E67F32A7052F}"/>
              </a:ext>
            </a:extLst>
          </p:cNvPr>
          <p:cNvSpPr>
            <a:spLocks noGrp="1"/>
          </p:cNvSpPr>
          <p:nvPr>
            <p:ph type="ftr" sz="quarter" idx="11"/>
          </p:nvPr>
        </p:nvSpPr>
        <p:spPr>
          <a:xfrm>
            <a:off x="513829" y="6363318"/>
            <a:ext cx="5966098" cy="365125"/>
          </a:xfr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787878"/>
                </a:solidFill>
                <a:effectLst/>
                <a:uLnTx/>
                <a:uFillTx/>
                <a:latin typeface="Arial" panose="020B0604020202020204"/>
                <a:ea typeface="+mn-ea"/>
                <a:cs typeface="+mn-cs"/>
              </a:rPr>
              <a:t>FFY 2020-2025 Targets for SoonerStart Outcomes</a:t>
            </a:r>
          </a:p>
        </p:txBody>
      </p:sp>
      <p:sp>
        <p:nvSpPr>
          <p:cNvPr id="3" name="Slide Number Placeholder 2">
            <a:extLst>
              <a:ext uri="{FF2B5EF4-FFF2-40B4-BE49-F238E27FC236}">
                <a16:creationId xmlns:a16="http://schemas.microsoft.com/office/drawing/2014/main" id="{26891F87-AF25-4CB2-ABCC-34E1A13036EF}"/>
              </a:ext>
            </a:extLst>
          </p:cNvPr>
          <p:cNvSpPr>
            <a:spLocks noGrp="1"/>
          </p:cNvSpPr>
          <p:nvPr>
            <p:ph type="sldNum" sz="quarter" idx="12"/>
          </p:nvPr>
        </p:nvSpPr>
        <p:spPr>
          <a:xfrm>
            <a:off x="0" y="6363318"/>
            <a:ext cx="516468" cy="365125"/>
          </a:xfrm>
        </p:spPr>
        <p:txBody>
          <a:bodyPr/>
          <a:lstStyle/>
          <a:p>
            <a:fld id="{2066355A-084C-D24E-9AD2-7E4FC41EA627}" type="slidenum">
              <a:rPr lang="en-US" smtClean="0"/>
              <a:pPr/>
              <a:t>40</a:t>
            </a:fld>
            <a:endParaRPr lang="en-US"/>
          </a:p>
        </p:txBody>
      </p:sp>
      <p:sp>
        <p:nvSpPr>
          <p:cNvPr id="8" name="TextBox 7">
            <a:extLst>
              <a:ext uri="{FF2B5EF4-FFF2-40B4-BE49-F238E27FC236}">
                <a16:creationId xmlns:a16="http://schemas.microsoft.com/office/drawing/2014/main" id="{237CD21C-DE72-441B-9D8A-78A16F589BC7}"/>
              </a:ext>
            </a:extLst>
          </p:cNvPr>
          <p:cNvSpPr txBox="1"/>
          <p:nvPr/>
        </p:nvSpPr>
        <p:spPr>
          <a:xfrm>
            <a:off x="345146" y="4723362"/>
            <a:ext cx="11501708" cy="1569660"/>
          </a:xfrm>
          <a:prstGeom prst="rect">
            <a:avLst/>
          </a:prstGeom>
          <a:noFill/>
        </p:spPr>
        <p:txBody>
          <a:bodyPr wrap="square" rtlCol="0">
            <a:spAutoFit/>
          </a:bodyPr>
          <a:lstStyle/>
          <a:p>
            <a:r>
              <a:rPr lang="en-US" sz="2400" b="1" dirty="0">
                <a:solidFill>
                  <a:srgbClr val="0070C0"/>
                </a:solidFill>
              </a:rPr>
              <a:t>74% of stakeholders responding expressed support for medium improvement over the next six years with incremental increases in yearly target intervals. Using the baseline data results </a:t>
            </a:r>
            <a:r>
              <a:rPr lang="en-US" sz="2400" b="1">
                <a:solidFill>
                  <a:srgbClr val="0070C0"/>
                </a:solidFill>
              </a:rPr>
              <a:t>of 58.06%, </a:t>
            </a:r>
            <a:r>
              <a:rPr lang="en-US" sz="2400" b="1" dirty="0" err="1">
                <a:solidFill>
                  <a:srgbClr val="0070C0"/>
                </a:solidFill>
              </a:rPr>
              <a:t>SoonerStart</a:t>
            </a:r>
            <a:r>
              <a:rPr lang="en-US" sz="2400" b="1" dirty="0">
                <a:solidFill>
                  <a:srgbClr val="0070C0"/>
                </a:solidFill>
              </a:rPr>
              <a:t> proposes a FFY 2020 target of </a:t>
            </a:r>
            <a:r>
              <a:rPr lang="en-US" sz="2400" b="1" dirty="0">
                <a:solidFill>
                  <a:srgbClr val="FF0000"/>
                </a:solidFill>
              </a:rPr>
              <a:t>58.00% </a:t>
            </a:r>
            <a:r>
              <a:rPr lang="en-US" sz="2400" b="1" dirty="0">
                <a:solidFill>
                  <a:srgbClr val="0070C0"/>
                </a:solidFill>
              </a:rPr>
              <a:t>and a final target of </a:t>
            </a:r>
            <a:r>
              <a:rPr lang="en-US" sz="2400" b="1" dirty="0">
                <a:solidFill>
                  <a:srgbClr val="FF0000"/>
                </a:solidFill>
              </a:rPr>
              <a:t>65.00% </a:t>
            </a:r>
            <a:r>
              <a:rPr lang="en-US" sz="2400" b="1" dirty="0">
                <a:solidFill>
                  <a:srgbClr val="0070C0"/>
                </a:solidFill>
              </a:rPr>
              <a:t>in FY2025.</a:t>
            </a:r>
          </a:p>
        </p:txBody>
      </p:sp>
      <p:graphicFrame>
        <p:nvGraphicFramePr>
          <p:cNvPr id="9" name="Content Placeholder 7" descr="This chart shows the historical data and targets for the past APR cycle (2013-2019) for indicator 7.1A.">
            <a:extLst>
              <a:ext uri="{FF2B5EF4-FFF2-40B4-BE49-F238E27FC236}">
                <a16:creationId xmlns:a16="http://schemas.microsoft.com/office/drawing/2014/main" id="{559D8A90-937D-4AA9-AD13-FC4FB8569C1E}"/>
              </a:ext>
            </a:extLst>
          </p:cNvPr>
          <p:cNvGraphicFramePr>
            <a:graphicFrameLocks noGrp="1"/>
          </p:cNvGraphicFramePr>
          <p:nvPr>
            <p:ph idx="1"/>
            <p:extLst>
              <p:ext uri="{D42A27DB-BD31-4B8C-83A1-F6EECF244321}">
                <p14:modId xmlns:p14="http://schemas.microsoft.com/office/powerpoint/2010/main" val="567517979"/>
              </p:ext>
            </p:extLst>
          </p:nvPr>
        </p:nvGraphicFramePr>
        <p:xfrm>
          <a:off x="345145" y="1356148"/>
          <a:ext cx="11070999" cy="3367214"/>
        </p:xfrm>
        <a:graphic>
          <a:graphicData uri="http://schemas.openxmlformats.org/drawingml/2006/chart">
            <c:chart xmlns:c="http://schemas.openxmlformats.org/drawingml/2006/chart" xmlns:r="http://schemas.openxmlformats.org/officeDocument/2006/relationships" r:id="rId3"/>
          </a:graphicData>
        </a:graphic>
      </p:graphicFrame>
      <p:sp>
        <p:nvSpPr>
          <p:cNvPr id="7" name="TextBox 6">
            <a:extLst>
              <a:ext uri="{FF2B5EF4-FFF2-40B4-BE49-F238E27FC236}">
                <a16:creationId xmlns:a16="http://schemas.microsoft.com/office/drawing/2014/main" id="{9A7309F6-A260-40F1-94BB-56CF3FEDF377}"/>
              </a:ext>
            </a:extLst>
          </p:cNvPr>
          <p:cNvSpPr txBox="1"/>
          <p:nvPr/>
        </p:nvSpPr>
        <p:spPr>
          <a:xfrm>
            <a:off x="7697173" y="2883351"/>
            <a:ext cx="3325091" cy="400110"/>
          </a:xfrm>
          <a:prstGeom prst="rect">
            <a:avLst/>
          </a:prstGeom>
          <a:solidFill>
            <a:srgbClr val="FFFF00"/>
          </a:solid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schemeClr val="accent2"/>
                </a:solidFill>
                <a:effectLst/>
                <a:uLnTx/>
                <a:uFillTx/>
                <a:latin typeface="Arial" panose="020B0604020202020204"/>
                <a:ea typeface="+mn-ea"/>
                <a:cs typeface="+mn-cs"/>
              </a:rPr>
              <a:t>Baseline: 2020, at </a:t>
            </a:r>
            <a:r>
              <a:rPr lang="en-US" sz="2000" dirty="0">
                <a:solidFill>
                  <a:schemeClr val="accent2"/>
                </a:solidFill>
                <a:latin typeface="Arial" panose="020B0604020202020204"/>
              </a:rPr>
              <a:t>58.00%</a:t>
            </a:r>
            <a:endParaRPr kumimoji="0" lang="en-US" sz="2000" b="0" i="0" u="none" strike="noStrike" kern="1200" cap="none" spc="0" normalizeH="0" baseline="0" noProof="0" dirty="0">
              <a:ln>
                <a:noFill/>
              </a:ln>
              <a:solidFill>
                <a:schemeClr val="accent2"/>
              </a:solidFill>
              <a:effectLst/>
              <a:uLnTx/>
              <a:uFillTx/>
              <a:latin typeface="Arial" panose="020B0604020202020204"/>
              <a:ea typeface="+mn-ea"/>
              <a:cs typeface="+mn-cs"/>
            </a:endParaRPr>
          </a:p>
        </p:txBody>
      </p:sp>
    </p:spTree>
    <p:extLst>
      <p:ext uri="{BB962C8B-B14F-4D97-AF65-F5344CB8AC3E}">
        <p14:creationId xmlns:p14="http://schemas.microsoft.com/office/powerpoint/2010/main" val="195642871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ACD8C8-7117-42E3-A4D5-6801C2DAF67D}"/>
              </a:ext>
            </a:extLst>
          </p:cNvPr>
          <p:cNvSpPr>
            <a:spLocks noGrp="1"/>
          </p:cNvSpPr>
          <p:nvPr>
            <p:ph type="title"/>
          </p:nvPr>
        </p:nvSpPr>
        <p:spPr/>
        <p:txBody>
          <a:bodyPr/>
          <a:lstStyle/>
          <a:p>
            <a:r>
              <a:rPr lang="en-US" dirty="0"/>
              <a:t>COMMENTS OR QUESTIONS?</a:t>
            </a:r>
          </a:p>
        </p:txBody>
      </p:sp>
      <p:sp>
        <p:nvSpPr>
          <p:cNvPr id="3" name="Content Placeholder 2">
            <a:extLst>
              <a:ext uri="{FF2B5EF4-FFF2-40B4-BE49-F238E27FC236}">
                <a16:creationId xmlns:a16="http://schemas.microsoft.com/office/drawing/2014/main" id="{604E4976-7FFC-4A8C-BBFC-E04BEEC72B64}"/>
              </a:ext>
            </a:extLst>
          </p:cNvPr>
          <p:cNvSpPr>
            <a:spLocks noGrp="1"/>
          </p:cNvSpPr>
          <p:nvPr>
            <p:ph idx="1"/>
          </p:nvPr>
        </p:nvSpPr>
        <p:spPr/>
        <p:txBody>
          <a:bodyPr/>
          <a:lstStyle/>
          <a:p>
            <a:pPr marL="0" indent="0">
              <a:buNone/>
            </a:pPr>
            <a:r>
              <a:rPr lang="en-US" dirty="0"/>
              <a:t>If you have questions or would like to share comments or suggestions, please contact:</a:t>
            </a:r>
          </a:p>
          <a:p>
            <a:pPr marL="0" indent="0">
              <a:spcBef>
                <a:spcPts val="600"/>
              </a:spcBef>
              <a:buNone/>
            </a:pPr>
            <a:r>
              <a:rPr lang="en-US" dirty="0"/>
              <a:t>Lou Anne Mullens, Assistant Executive Director</a:t>
            </a:r>
          </a:p>
          <a:p>
            <a:pPr marL="0" indent="0">
              <a:spcBef>
                <a:spcPts val="600"/>
              </a:spcBef>
              <a:buNone/>
            </a:pPr>
            <a:r>
              <a:rPr lang="en-US" dirty="0"/>
              <a:t>Oklahoma State Department of Education – </a:t>
            </a:r>
            <a:r>
              <a:rPr lang="en-US" dirty="0" err="1"/>
              <a:t>SoonerStart</a:t>
            </a:r>
            <a:endParaRPr lang="en-US" dirty="0"/>
          </a:p>
          <a:p>
            <a:pPr marL="0" indent="0">
              <a:spcBef>
                <a:spcPts val="600"/>
              </a:spcBef>
              <a:buNone/>
            </a:pPr>
            <a:r>
              <a:rPr lang="en-US" dirty="0">
                <a:hlinkClick r:id="rId2"/>
              </a:rPr>
              <a:t>Louanne.Mullens@sde.ok.gov</a:t>
            </a:r>
            <a:endParaRPr lang="en-US" dirty="0"/>
          </a:p>
          <a:p>
            <a:pPr marL="0" indent="0">
              <a:spcBef>
                <a:spcPts val="600"/>
              </a:spcBef>
              <a:buNone/>
            </a:pPr>
            <a:r>
              <a:rPr lang="en-US" dirty="0"/>
              <a:t>405-527-5407</a:t>
            </a:r>
          </a:p>
        </p:txBody>
      </p:sp>
      <p:sp>
        <p:nvSpPr>
          <p:cNvPr id="4" name="Footer Placeholder 3">
            <a:extLst>
              <a:ext uri="{FF2B5EF4-FFF2-40B4-BE49-F238E27FC236}">
                <a16:creationId xmlns:a16="http://schemas.microsoft.com/office/drawing/2014/main" id="{F1EF1791-30B0-40D6-A2F4-4C9A096615A3}"/>
              </a:ext>
            </a:extLst>
          </p:cNvPr>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787878"/>
                </a:solidFill>
                <a:effectLst/>
                <a:uLnTx/>
                <a:uFillTx/>
                <a:latin typeface="Arial" panose="020B0604020202020204"/>
                <a:ea typeface="+mn-ea"/>
                <a:cs typeface="+mn-cs"/>
              </a:rPr>
              <a:t>FFY 2020-2025 Targets for SoonerStart Outcomes</a:t>
            </a:r>
          </a:p>
        </p:txBody>
      </p:sp>
      <p:sp>
        <p:nvSpPr>
          <p:cNvPr id="5" name="Slide Number Placeholder 4">
            <a:extLst>
              <a:ext uri="{FF2B5EF4-FFF2-40B4-BE49-F238E27FC236}">
                <a16:creationId xmlns:a16="http://schemas.microsoft.com/office/drawing/2014/main" id="{D970DAB8-502E-454F-85EA-71F0A8CADFD3}"/>
              </a:ext>
            </a:extLst>
          </p:cNvPr>
          <p:cNvSpPr>
            <a:spLocks noGrp="1"/>
          </p:cNvSpPr>
          <p:nvPr>
            <p:ph type="sldNum" sz="quarter" idx="12"/>
          </p:nvPr>
        </p:nvSpPr>
        <p:spPr/>
        <p:txBody>
          <a:bodyPr/>
          <a:lstStyle/>
          <a:p>
            <a:fld id="{2066355A-084C-D24E-9AD2-7E4FC41EA627}" type="slidenum">
              <a:rPr lang="en-US" smtClean="0"/>
              <a:t>41</a:t>
            </a:fld>
            <a:endParaRPr lang="en-US"/>
          </a:p>
        </p:txBody>
      </p:sp>
    </p:spTree>
    <p:extLst>
      <p:ext uri="{BB962C8B-B14F-4D97-AF65-F5344CB8AC3E}">
        <p14:creationId xmlns:p14="http://schemas.microsoft.com/office/powerpoint/2010/main" val="3730786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89A39E-3ABB-4F13-A279-F5AEA5C0F99F}"/>
              </a:ext>
            </a:extLst>
          </p:cNvPr>
          <p:cNvSpPr>
            <a:spLocks noGrp="1"/>
          </p:cNvSpPr>
          <p:nvPr>
            <p:ph type="title"/>
          </p:nvPr>
        </p:nvSpPr>
        <p:spPr/>
        <p:txBody>
          <a:bodyPr>
            <a:normAutofit/>
          </a:bodyPr>
          <a:lstStyle/>
          <a:p>
            <a:r>
              <a:rPr lang="en-US" dirty="0"/>
              <a:t>STAKEHOLDER APPROVED TARGETS FOR APR INDICATORS</a:t>
            </a:r>
          </a:p>
        </p:txBody>
      </p:sp>
      <p:sp>
        <p:nvSpPr>
          <p:cNvPr id="3" name="Text Placeholder 2">
            <a:extLst>
              <a:ext uri="{FF2B5EF4-FFF2-40B4-BE49-F238E27FC236}">
                <a16:creationId xmlns:a16="http://schemas.microsoft.com/office/drawing/2014/main" id="{D157A342-8E44-49B1-80BE-B78B27559832}"/>
              </a:ext>
            </a:extLst>
          </p:cNvPr>
          <p:cNvSpPr>
            <a:spLocks noGrp="1"/>
          </p:cNvSpPr>
          <p:nvPr>
            <p:ph type="body" idx="1"/>
          </p:nvPr>
        </p:nvSpPr>
        <p:spPr/>
        <p:txBody>
          <a:bodyPr/>
          <a:lstStyle/>
          <a:p>
            <a:r>
              <a:rPr lang="en-US" dirty="0"/>
              <a:t>2020-2025 State Performance Plan</a:t>
            </a:r>
          </a:p>
        </p:txBody>
      </p:sp>
      <p:sp>
        <p:nvSpPr>
          <p:cNvPr id="4" name="Footer Placeholder 3">
            <a:extLst>
              <a:ext uri="{FF2B5EF4-FFF2-40B4-BE49-F238E27FC236}">
                <a16:creationId xmlns:a16="http://schemas.microsoft.com/office/drawing/2014/main" id="{5D2330DE-F8CF-4499-A50F-745BE561149C}"/>
              </a:ext>
            </a:extLst>
          </p:cNvPr>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787878"/>
                </a:solidFill>
                <a:effectLst/>
                <a:uLnTx/>
                <a:uFillTx/>
                <a:latin typeface="Arial" panose="020B0604020202020204"/>
                <a:ea typeface="+mn-ea"/>
                <a:cs typeface="+mn-cs"/>
              </a:rPr>
              <a:t>FFY 2020-2025 Targets for SoonerStart Outcomes</a:t>
            </a:r>
          </a:p>
        </p:txBody>
      </p:sp>
      <p:sp>
        <p:nvSpPr>
          <p:cNvPr id="5" name="Slide Number Placeholder 4">
            <a:extLst>
              <a:ext uri="{FF2B5EF4-FFF2-40B4-BE49-F238E27FC236}">
                <a16:creationId xmlns:a16="http://schemas.microsoft.com/office/drawing/2014/main" id="{8189D100-99D2-4CD2-BCC3-1BF66623EFDC}"/>
              </a:ext>
            </a:extLst>
          </p:cNvPr>
          <p:cNvSpPr>
            <a:spLocks noGrp="1"/>
          </p:cNvSpPr>
          <p:nvPr>
            <p:ph type="sldNum" sz="quarter" idx="12"/>
          </p:nvPr>
        </p:nvSpPr>
        <p:spPr/>
        <p:txBody>
          <a:bodyPr/>
          <a:lstStyle/>
          <a:p>
            <a:fld id="{91AF2B4D-6B12-4EDF-87BB-2B55CECB6611}" type="slidenum">
              <a:rPr lang="en-US" smtClean="0"/>
              <a:pPr/>
              <a:t>5</a:t>
            </a:fld>
            <a:endParaRPr lang="en-US"/>
          </a:p>
        </p:txBody>
      </p:sp>
    </p:spTree>
    <p:extLst>
      <p:ext uri="{BB962C8B-B14F-4D97-AF65-F5344CB8AC3E}">
        <p14:creationId xmlns:p14="http://schemas.microsoft.com/office/powerpoint/2010/main" val="37686285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52A480-144D-4E36-8EA1-6EB8F127411E}"/>
              </a:ext>
            </a:extLst>
          </p:cNvPr>
          <p:cNvSpPr>
            <a:spLocks noGrp="1"/>
          </p:cNvSpPr>
          <p:nvPr>
            <p:ph type="title"/>
          </p:nvPr>
        </p:nvSpPr>
        <p:spPr>
          <a:xfrm>
            <a:off x="294199" y="365125"/>
            <a:ext cx="11826681" cy="1325563"/>
          </a:xfrm>
        </p:spPr>
        <p:txBody>
          <a:bodyPr/>
          <a:lstStyle/>
          <a:p>
            <a:r>
              <a:rPr lang="en-US" dirty="0"/>
              <a:t>Indicator 1: First Intervention Visit Timeline</a:t>
            </a:r>
          </a:p>
        </p:txBody>
      </p:sp>
      <p:sp>
        <p:nvSpPr>
          <p:cNvPr id="3" name="Content Placeholder 2">
            <a:extLst>
              <a:ext uri="{FF2B5EF4-FFF2-40B4-BE49-F238E27FC236}">
                <a16:creationId xmlns:a16="http://schemas.microsoft.com/office/drawing/2014/main" id="{B16849F6-7F0B-425D-9176-B7C7425AB0C6}"/>
              </a:ext>
            </a:extLst>
          </p:cNvPr>
          <p:cNvSpPr>
            <a:spLocks noGrp="1"/>
          </p:cNvSpPr>
          <p:nvPr>
            <p:ph idx="1"/>
          </p:nvPr>
        </p:nvSpPr>
        <p:spPr/>
        <p:txBody>
          <a:bodyPr/>
          <a:lstStyle/>
          <a:p>
            <a:pPr marL="0" indent="0">
              <a:buNone/>
            </a:pPr>
            <a:r>
              <a:rPr lang="en-US" dirty="0" err="1"/>
              <a:t>SoonerStart</a:t>
            </a:r>
            <a:r>
              <a:rPr lang="en-US" dirty="0"/>
              <a:t> is required to report on the number of children who received timely services following the development of their Individualized Family Service Plan (IFSP). </a:t>
            </a:r>
          </a:p>
          <a:p>
            <a:pPr marL="0" indent="0">
              <a:buNone/>
            </a:pPr>
            <a:r>
              <a:rPr lang="en-US" dirty="0"/>
              <a:t>Timely is defined as the completion of the first intervention visit within 15 working days following parental consent on the IFSP.</a:t>
            </a:r>
          </a:p>
        </p:txBody>
      </p:sp>
      <p:sp>
        <p:nvSpPr>
          <p:cNvPr id="4" name="Footer Placeholder 3">
            <a:extLst>
              <a:ext uri="{FF2B5EF4-FFF2-40B4-BE49-F238E27FC236}">
                <a16:creationId xmlns:a16="http://schemas.microsoft.com/office/drawing/2014/main" id="{C77E103F-F8BC-4E74-ADD0-4EA6E8B2E86D}"/>
              </a:ext>
            </a:extLst>
          </p:cNvPr>
          <p:cNvSpPr>
            <a:spLocks noGrp="1"/>
          </p:cNvSpPr>
          <p:nvPr>
            <p:ph type="ftr" sz="quarter" idx="11"/>
          </p:nvPr>
        </p:nvSpPr>
        <p:spPr/>
        <p:txBody>
          <a:bodyPr/>
          <a:lstStyle/>
          <a:p>
            <a:endParaRPr kumimoji="0" lang="en-US" sz="1200" b="0" i="0" u="none" strike="noStrike" kern="1200" cap="none" spc="0" normalizeH="0" baseline="0" noProof="0" dirty="0">
              <a:ln>
                <a:noFill/>
              </a:ln>
              <a:solidFill>
                <a:srgbClr val="787878"/>
              </a:solidFill>
              <a:effectLst/>
              <a:uLnTx/>
              <a:uFillTx/>
              <a:latin typeface="Arial" panose="020B0604020202020204"/>
              <a:ea typeface="+mn-ea"/>
              <a:cs typeface="+mn-cs"/>
            </a:endParaRPr>
          </a:p>
          <a:p>
            <a:r>
              <a:rPr kumimoji="0" lang="en-US" sz="1200" b="0" i="0" u="none" strike="noStrike" kern="1200" cap="none" spc="0" normalizeH="0" baseline="0" noProof="0" dirty="0">
                <a:ln>
                  <a:noFill/>
                </a:ln>
                <a:solidFill>
                  <a:srgbClr val="787878"/>
                </a:solidFill>
                <a:effectLst/>
                <a:uLnTx/>
                <a:uFillTx/>
                <a:latin typeface="Arial" panose="020B0604020202020204"/>
                <a:ea typeface="+mn-ea"/>
                <a:cs typeface="+mn-cs"/>
              </a:rPr>
              <a:t>FFY 2020-2025 Targets for SoonerStart Outcomes</a:t>
            </a:r>
          </a:p>
        </p:txBody>
      </p:sp>
      <p:sp>
        <p:nvSpPr>
          <p:cNvPr id="5" name="Slide Number Placeholder 4">
            <a:extLst>
              <a:ext uri="{FF2B5EF4-FFF2-40B4-BE49-F238E27FC236}">
                <a16:creationId xmlns:a16="http://schemas.microsoft.com/office/drawing/2014/main" id="{F9305C0F-1F00-48FC-ACAB-958621D393A2}"/>
              </a:ext>
            </a:extLst>
          </p:cNvPr>
          <p:cNvSpPr>
            <a:spLocks noGrp="1"/>
          </p:cNvSpPr>
          <p:nvPr>
            <p:ph type="sldNum" sz="quarter" idx="12"/>
          </p:nvPr>
        </p:nvSpPr>
        <p:spPr/>
        <p:txBody>
          <a:bodyPr/>
          <a:lstStyle/>
          <a:p>
            <a:fld id="{2066355A-084C-D24E-9AD2-7E4FC41EA627}" type="slidenum">
              <a:rPr lang="en-US" smtClean="0"/>
              <a:t>6</a:t>
            </a:fld>
            <a:endParaRPr lang="en-US"/>
          </a:p>
        </p:txBody>
      </p:sp>
    </p:spTree>
    <p:extLst>
      <p:ext uri="{BB962C8B-B14F-4D97-AF65-F5344CB8AC3E}">
        <p14:creationId xmlns:p14="http://schemas.microsoft.com/office/powerpoint/2010/main" val="33708114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29BBAF1F-197E-4E3C-BFDB-35728571A91B}"/>
              </a:ext>
            </a:extLst>
          </p:cNvPr>
          <p:cNvSpPr>
            <a:spLocks noGrp="1"/>
          </p:cNvSpPr>
          <p:nvPr>
            <p:ph type="title"/>
          </p:nvPr>
        </p:nvSpPr>
        <p:spPr>
          <a:xfrm>
            <a:off x="148388" y="203761"/>
            <a:ext cx="11899232" cy="1325563"/>
          </a:xfrm>
        </p:spPr>
        <p:txBody>
          <a:bodyPr>
            <a:normAutofit/>
          </a:bodyPr>
          <a:lstStyle/>
          <a:p>
            <a:r>
              <a:rPr lang="en-US" sz="4000" dirty="0"/>
              <a:t>Indicator 1: First Intervention Visit Timeline</a:t>
            </a:r>
          </a:p>
        </p:txBody>
      </p:sp>
      <p:graphicFrame>
        <p:nvGraphicFramePr>
          <p:cNvPr id="6" name="Content Placeholder 5" descr="This chart describes the historical data and targets for the past APR cycle (2014-2019) for indicator 13.">
            <a:extLst>
              <a:ext uri="{FF2B5EF4-FFF2-40B4-BE49-F238E27FC236}">
                <a16:creationId xmlns:a16="http://schemas.microsoft.com/office/drawing/2014/main" id="{4C13CC41-A9B4-4951-BB80-F414572E7E85}"/>
              </a:ext>
            </a:extLst>
          </p:cNvPr>
          <p:cNvGraphicFramePr>
            <a:graphicFrameLocks noGrp="1"/>
          </p:cNvGraphicFramePr>
          <p:nvPr>
            <p:ph idx="1"/>
            <p:extLst>
              <p:ext uri="{D42A27DB-BD31-4B8C-83A1-F6EECF244321}">
                <p14:modId xmlns:p14="http://schemas.microsoft.com/office/powerpoint/2010/main" val="4187351433"/>
              </p:ext>
            </p:extLst>
          </p:nvPr>
        </p:nvGraphicFramePr>
        <p:xfrm>
          <a:off x="144380" y="1380295"/>
          <a:ext cx="11365316" cy="4230721"/>
        </p:xfrm>
        <a:graphic>
          <a:graphicData uri="http://schemas.openxmlformats.org/drawingml/2006/chart">
            <c:chart xmlns:c="http://schemas.openxmlformats.org/drawingml/2006/chart" xmlns:r="http://schemas.openxmlformats.org/officeDocument/2006/relationships" r:id="rId3"/>
          </a:graphicData>
        </a:graphic>
      </p:graphicFrame>
      <p:sp>
        <p:nvSpPr>
          <p:cNvPr id="2" name="Footer Placeholder 1">
            <a:extLst>
              <a:ext uri="{FF2B5EF4-FFF2-40B4-BE49-F238E27FC236}">
                <a16:creationId xmlns:a16="http://schemas.microsoft.com/office/drawing/2014/main" id="{1CB09548-142F-49AE-A61E-1D17644526C4}"/>
              </a:ext>
            </a:extLst>
          </p:cNvPr>
          <p:cNvSpPr>
            <a:spLocks noGrp="1"/>
          </p:cNvSpPr>
          <p:nvPr>
            <p:ph type="ftr" sz="quarter" idx="11"/>
          </p:nvPr>
        </p:nvSpPr>
        <p:spPr/>
        <p:txBody>
          <a:bodyPr/>
          <a:lstStyle/>
          <a:p>
            <a:endParaRPr kumimoji="0" lang="en-US" sz="1200" b="0" i="0" u="none" strike="noStrike" kern="1200" cap="none" spc="0" normalizeH="0" baseline="0" noProof="0" dirty="0">
              <a:ln>
                <a:noFill/>
              </a:ln>
              <a:solidFill>
                <a:srgbClr val="787878"/>
              </a:solidFill>
              <a:effectLst/>
              <a:uLnTx/>
              <a:uFillTx/>
              <a:latin typeface="Arial" panose="020B0604020202020204"/>
              <a:ea typeface="+mn-ea"/>
              <a:cs typeface="+mn-cs"/>
            </a:endParaRPr>
          </a:p>
          <a:p>
            <a:r>
              <a:rPr kumimoji="0" lang="en-US" sz="1200" b="0" i="0" u="none" strike="noStrike" kern="1200" cap="none" spc="0" normalizeH="0" baseline="0" noProof="0" dirty="0">
                <a:ln>
                  <a:noFill/>
                </a:ln>
                <a:solidFill>
                  <a:srgbClr val="787878"/>
                </a:solidFill>
                <a:effectLst/>
                <a:uLnTx/>
                <a:uFillTx/>
                <a:latin typeface="Arial" panose="020B0604020202020204"/>
                <a:ea typeface="+mn-ea"/>
                <a:cs typeface="+mn-cs"/>
              </a:rPr>
              <a:t>FFY 2020-2025 Targets for SoonerStart Outcomes</a:t>
            </a:r>
          </a:p>
        </p:txBody>
      </p:sp>
      <p:sp>
        <p:nvSpPr>
          <p:cNvPr id="3" name="Slide Number Placeholder 2">
            <a:extLst>
              <a:ext uri="{FF2B5EF4-FFF2-40B4-BE49-F238E27FC236}">
                <a16:creationId xmlns:a16="http://schemas.microsoft.com/office/drawing/2014/main" id="{724E8C06-5A8B-484F-B24B-98123FFAA773}"/>
              </a:ext>
            </a:extLst>
          </p:cNvPr>
          <p:cNvSpPr>
            <a:spLocks noGrp="1"/>
          </p:cNvSpPr>
          <p:nvPr>
            <p:ph type="sldNum" sz="quarter" idx="12"/>
          </p:nvPr>
        </p:nvSpPr>
        <p:spPr/>
        <p:txBody>
          <a:bodyPr/>
          <a:lstStyle/>
          <a:p>
            <a:fld id="{2066355A-084C-D24E-9AD2-7E4FC41EA627}" type="slidenum">
              <a:rPr lang="en-US" smtClean="0"/>
              <a:t>7</a:t>
            </a:fld>
            <a:endParaRPr lang="en-US"/>
          </a:p>
        </p:txBody>
      </p:sp>
      <p:sp>
        <p:nvSpPr>
          <p:cNvPr id="7" name="TextBox 6">
            <a:extLst>
              <a:ext uri="{FF2B5EF4-FFF2-40B4-BE49-F238E27FC236}">
                <a16:creationId xmlns:a16="http://schemas.microsoft.com/office/drawing/2014/main" id="{D097E35B-CE72-4FE1-A070-C8A53FDA45F8}"/>
              </a:ext>
            </a:extLst>
          </p:cNvPr>
          <p:cNvSpPr txBox="1"/>
          <p:nvPr/>
        </p:nvSpPr>
        <p:spPr>
          <a:xfrm>
            <a:off x="7528877" y="3565337"/>
            <a:ext cx="3780202" cy="461665"/>
          </a:xfrm>
          <a:prstGeom prst="rect">
            <a:avLst/>
          </a:prstGeom>
          <a:noFill/>
        </p:spPr>
        <p:txBody>
          <a:bodyPr wrap="none" rtlCol="0">
            <a:spAutoFit/>
          </a:bodyPr>
          <a:lstStyle/>
          <a:p>
            <a:r>
              <a:rPr lang="en-US" sz="2400" dirty="0">
                <a:solidFill>
                  <a:schemeClr val="accent2"/>
                </a:solidFill>
              </a:rPr>
              <a:t>Baseline: 2005, at 96.74%</a:t>
            </a:r>
          </a:p>
        </p:txBody>
      </p:sp>
      <p:sp>
        <p:nvSpPr>
          <p:cNvPr id="8" name="TextBox 7">
            <a:extLst>
              <a:ext uri="{FF2B5EF4-FFF2-40B4-BE49-F238E27FC236}">
                <a16:creationId xmlns:a16="http://schemas.microsoft.com/office/drawing/2014/main" id="{958D3082-87EA-4A9A-A898-8D9A97DD2091}"/>
              </a:ext>
            </a:extLst>
          </p:cNvPr>
          <p:cNvSpPr txBox="1"/>
          <p:nvPr/>
        </p:nvSpPr>
        <p:spPr>
          <a:xfrm>
            <a:off x="513829" y="5661878"/>
            <a:ext cx="9253057"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a:noFill/>
                </a:ln>
                <a:solidFill>
                  <a:srgbClr val="187BC0"/>
                </a:solidFill>
                <a:effectLst/>
                <a:uLnTx/>
                <a:uFillTx/>
                <a:latin typeface="Arial" panose="020B0604020202020204"/>
                <a:ea typeface="+mn-ea"/>
                <a:cs typeface="+mn-cs"/>
              </a:rPr>
              <a:t>TARGET = 100%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a:noFill/>
                </a:ln>
                <a:solidFill>
                  <a:srgbClr val="187BC0"/>
                </a:solidFill>
                <a:effectLst/>
                <a:uLnTx/>
                <a:uFillTx/>
                <a:latin typeface="Arial" panose="020B0604020202020204"/>
                <a:ea typeface="+mn-ea"/>
                <a:cs typeface="+mn-cs"/>
              </a:rPr>
              <a:t>Target set by Office of Special Education Programs  (OSEP)</a:t>
            </a:r>
            <a:endParaRPr lang="en-US" sz="2400" dirty="0"/>
          </a:p>
        </p:txBody>
      </p:sp>
    </p:spTree>
    <p:extLst>
      <p:ext uri="{BB962C8B-B14F-4D97-AF65-F5344CB8AC3E}">
        <p14:creationId xmlns:p14="http://schemas.microsoft.com/office/powerpoint/2010/main" val="21739744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201180-AACB-4036-8105-FFFB0ADA0E2F}"/>
              </a:ext>
            </a:extLst>
          </p:cNvPr>
          <p:cNvSpPr>
            <a:spLocks noGrp="1"/>
          </p:cNvSpPr>
          <p:nvPr>
            <p:ph type="title"/>
          </p:nvPr>
        </p:nvSpPr>
        <p:spPr/>
        <p:txBody>
          <a:bodyPr/>
          <a:lstStyle/>
          <a:p>
            <a:r>
              <a:rPr lang="en-US" dirty="0"/>
              <a:t>Indicator 2: Natural Environment</a:t>
            </a:r>
          </a:p>
        </p:txBody>
      </p:sp>
      <p:sp>
        <p:nvSpPr>
          <p:cNvPr id="3" name="Content Placeholder 2">
            <a:extLst>
              <a:ext uri="{FF2B5EF4-FFF2-40B4-BE49-F238E27FC236}">
                <a16:creationId xmlns:a16="http://schemas.microsoft.com/office/drawing/2014/main" id="{E7997417-1664-4E40-B57C-BB10F40EBB13}"/>
              </a:ext>
            </a:extLst>
          </p:cNvPr>
          <p:cNvSpPr>
            <a:spLocks noGrp="1"/>
          </p:cNvSpPr>
          <p:nvPr>
            <p:ph idx="1"/>
          </p:nvPr>
        </p:nvSpPr>
        <p:spPr>
          <a:xfrm>
            <a:off x="258234" y="1551305"/>
            <a:ext cx="11603603" cy="4351338"/>
          </a:xfrm>
        </p:spPr>
        <p:txBody>
          <a:bodyPr>
            <a:normAutofit/>
          </a:bodyPr>
          <a:lstStyle/>
          <a:p>
            <a:pPr marL="0" indent="0">
              <a:buNone/>
            </a:pPr>
            <a:r>
              <a:rPr lang="en-US" dirty="0"/>
              <a:t>IDEA, Part C requires children to receive the majority of their early intervention services in a natural environment. Natural environments are defined as the child’s home or other community settings in which children without disabilities participate.</a:t>
            </a:r>
          </a:p>
          <a:p>
            <a:pPr marL="0" indent="0">
              <a:buNone/>
            </a:pPr>
            <a:r>
              <a:rPr lang="en-US" dirty="0"/>
              <a:t>Over the past six years, </a:t>
            </a:r>
            <a:r>
              <a:rPr lang="en-US" dirty="0">
                <a:solidFill>
                  <a:srgbClr val="FF0000"/>
                </a:solidFill>
              </a:rPr>
              <a:t>96.47% </a:t>
            </a:r>
            <a:r>
              <a:rPr lang="en-US" dirty="0"/>
              <a:t>of all </a:t>
            </a:r>
            <a:r>
              <a:rPr lang="en-US" dirty="0" err="1"/>
              <a:t>SoonerStart</a:t>
            </a:r>
            <a:r>
              <a:rPr lang="en-US" dirty="0"/>
              <a:t> services were provided in the natural environment.</a:t>
            </a:r>
          </a:p>
          <a:p>
            <a:pPr marL="0" indent="0">
              <a:buNone/>
            </a:pPr>
            <a:endParaRPr lang="en-US" dirty="0"/>
          </a:p>
          <a:p>
            <a:pPr marL="0" indent="0">
              <a:buNone/>
            </a:pPr>
            <a:endParaRPr lang="en-US" i="1" dirty="0"/>
          </a:p>
        </p:txBody>
      </p:sp>
      <p:sp>
        <p:nvSpPr>
          <p:cNvPr id="4" name="Footer Placeholder 3">
            <a:extLst>
              <a:ext uri="{FF2B5EF4-FFF2-40B4-BE49-F238E27FC236}">
                <a16:creationId xmlns:a16="http://schemas.microsoft.com/office/drawing/2014/main" id="{E96E5540-5A9C-409D-BE30-6F89FC26AEEE}"/>
              </a:ext>
            </a:extLst>
          </p:cNvPr>
          <p:cNvSpPr>
            <a:spLocks noGrp="1"/>
          </p:cNvSpPr>
          <p:nvPr>
            <p:ph type="ftr" sz="quarter" idx="11"/>
          </p:nvPr>
        </p:nvSpPr>
        <p:spPr/>
        <p:txBody>
          <a:bodyPr/>
          <a:lstStyle/>
          <a:p>
            <a:endParaRPr kumimoji="0" lang="en-US" sz="1200" b="0" i="0" u="none" strike="noStrike" kern="1200" cap="none" spc="0" normalizeH="0" baseline="0" noProof="0" dirty="0">
              <a:ln>
                <a:noFill/>
              </a:ln>
              <a:solidFill>
                <a:srgbClr val="787878"/>
              </a:solidFill>
              <a:effectLst/>
              <a:uLnTx/>
              <a:uFillTx/>
              <a:latin typeface="Arial" panose="020B0604020202020204"/>
              <a:ea typeface="+mn-ea"/>
              <a:cs typeface="+mn-cs"/>
            </a:endParaRPr>
          </a:p>
          <a:p>
            <a:r>
              <a:rPr kumimoji="0" lang="en-US" sz="1200" b="0" i="0" u="none" strike="noStrike" kern="1200" cap="none" spc="0" normalizeH="0" baseline="0" noProof="0" dirty="0">
                <a:ln>
                  <a:noFill/>
                </a:ln>
                <a:solidFill>
                  <a:srgbClr val="787878"/>
                </a:solidFill>
                <a:effectLst/>
                <a:uLnTx/>
                <a:uFillTx/>
                <a:latin typeface="Arial" panose="020B0604020202020204"/>
                <a:ea typeface="+mn-ea"/>
                <a:cs typeface="+mn-cs"/>
              </a:rPr>
              <a:t>FFY 2020-2025 Targets for SoonerStart Outcomes</a:t>
            </a:r>
          </a:p>
          <a:p>
            <a:endParaRPr lang="en-US" dirty="0"/>
          </a:p>
        </p:txBody>
      </p:sp>
      <p:sp>
        <p:nvSpPr>
          <p:cNvPr id="5" name="Slide Number Placeholder 4">
            <a:extLst>
              <a:ext uri="{FF2B5EF4-FFF2-40B4-BE49-F238E27FC236}">
                <a16:creationId xmlns:a16="http://schemas.microsoft.com/office/drawing/2014/main" id="{27F84C1A-252C-4F42-B217-877C91FFBE2F}"/>
              </a:ext>
            </a:extLst>
          </p:cNvPr>
          <p:cNvSpPr>
            <a:spLocks noGrp="1"/>
          </p:cNvSpPr>
          <p:nvPr>
            <p:ph type="sldNum" sz="quarter" idx="12"/>
          </p:nvPr>
        </p:nvSpPr>
        <p:spPr/>
        <p:txBody>
          <a:bodyPr/>
          <a:lstStyle/>
          <a:p>
            <a:fld id="{2066355A-084C-D24E-9AD2-7E4FC41EA627}" type="slidenum">
              <a:rPr lang="en-US" smtClean="0"/>
              <a:t>8</a:t>
            </a:fld>
            <a:endParaRPr lang="en-US"/>
          </a:p>
        </p:txBody>
      </p:sp>
    </p:spTree>
    <p:extLst>
      <p:ext uri="{BB962C8B-B14F-4D97-AF65-F5344CB8AC3E}">
        <p14:creationId xmlns:p14="http://schemas.microsoft.com/office/powerpoint/2010/main" val="296756612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6E4A9D26-FA5F-4D22-ABB8-CDC5F69F4F84}"/>
              </a:ext>
            </a:extLst>
          </p:cNvPr>
          <p:cNvSpPr>
            <a:spLocks noGrp="1"/>
          </p:cNvSpPr>
          <p:nvPr>
            <p:ph type="title"/>
          </p:nvPr>
        </p:nvSpPr>
        <p:spPr>
          <a:xfrm>
            <a:off x="258234" y="129557"/>
            <a:ext cx="11603603" cy="1325563"/>
          </a:xfrm>
        </p:spPr>
        <p:txBody>
          <a:bodyPr>
            <a:normAutofit/>
          </a:bodyPr>
          <a:lstStyle/>
          <a:p>
            <a:r>
              <a:rPr lang="en-US" sz="3600" dirty="0"/>
              <a:t>Indicator 2 - Natural Environment   </a:t>
            </a:r>
            <a:br>
              <a:rPr lang="en-US" sz="3600" dirty="0"/>
            </a:br>
            <a:endParaRPr lang="en-US" sz="3600" dirty="0"/>
          </a:p>
        </p:txBody>
      </p:sp>
      <p:graphicFrame>
        <p:nvGraphicFramePr>
          <p:cNvPr id="6" name="Content Placeholder 5" descr="This chart describes the historical data and targets for the past APR cycle (2014-2019) for indicator 2.">
            <a:extLst>
              <a:ext uri="{FF2B5EF4-FFF2-40B4-BE49-F238E27FC236}">
                <a16:creationId xmlns:a16="http://schemas.microsoft.com/office/drawing/2014/main" id="{EA80E1FF-2E24-4021-860F-94950A7BC691}"/>
              </a:ext>
            </a:extLst>
          </p:cNvPr>
          <p:cNvGraphicFramePr>
            <a:graphicFrameLocks noGrp="1"/>
          </p:cNvGraphicFramePr>
          <p:nvPr>
            <p:ph idx="1"/>
            <p:extLst>
              <p:ext uri="{D42A27DB-BD31-4B8C-83A1-F6EECF244321}">
                <p14:modId xmlns:p14="http://schemas.microsoft.com/office/powerpoint/2010/main" val="2407372480"/>
              </p:ext>
            </p:extLst>
          </p:nvPr>
        </p:nvGraphicFramePr>
        <p:xfrm>
          <a:off x="294198" y="1538755"/>
          <a:ext cx="11324061" cy="3884892"/>
        </p:xfrm>
        <a:graphic>
          <a:graphicData uri="http://schemas.openxmlformats.org/drawingml/2006/chart">
            <c:chart xmlns:c="http://schemas.openxmlformats.org/drawingml/2006/chart" xmlns:r="http://schemas.openxmlformats.org/officeDocument/2006/relationships" r:id="rId3"/>
          </a:graphicData>
        </a:graphic>
      </p:graphicFrame>
      <p:sp>
        <p:nvSpPr>
          <p:cNvPr id="2" name="Footer Placeholder 1">
            <a:extLst>
              <a:ext uri="{FF2B5EF4-FFF2-40B4-BE49-F238E27FC236}">
                <a16:creationId xmlns:a16="http://schemas.microsoft.com/office/drawing/2014/main" id="{A12C81CE-442B-4367-83D7-E67F32A7052F}"/>
              </a:ext>
            </a:extLst>
          </p:cNvPr>
          <p:cNvSpPr>
            <a:spLocks noGrp="1"/>
          </p:cNvSpPr>
          <p:nvPr>
            <p:ph type="ftr" sz="quarter" idx="11"/>
          </p:nvPr>
        </p:nvSpPr>
        <p:spPr>
          <a:xfrm>
            <a:off x="513829" y="6363318"/>
            <a:ext cx="5966098" cy="365125"/>
          </a:xfr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787878"/>
                </a:solidFill>
                <a:effectLst/>
                <a:uLnTx/>
                <a:uFillTx/>
                <a:latin typeface="Arial" panose="020B0604020202020204"/>
                <a:ea typeface="+mn-ea"/>
                <a:cs typeface="+mn-cs"/>
              </a:rPr>
              <a:t>FFY 2020-2025 Targets for SoonerStart Outcomes</a:t>
            </a:r>
          </a:p>
        </p:txBody>
      </p:sp>
      <p:sp>
        <p:nvSpPr>
          <p:cNvPr id="3" name="Slide Number Placeholder 2">
            <a:extLst>
              <a:ext uri="{FF2B5EF4-FFF2-40B4-BE49-F238E27FC236}">
                <a16:creationId xmlns:a16="http://schemas.microsoft.com/office/drawing/2014/main" id="{26891F87-AF25-4CB2-ABCC-34E1A13036EF}"/>
              </a:ext>
            </a:extLst>
          </p:cNvPr>
          <p:cNvSpPr>
            <a:spLocks noGrp="1"/>
          </p:cNvSpPr>
          <p:nvPr>
            <p:ph type="sldNum" sz="quarter" idx="12"/>
          </p:nvPr>
        </p:nvSpPr>
        <p:spPr>
          <a:xfrm>
            <a:off x="0" y="6363318"/>
            <a:ext cx="516468" cy="365125"/>
          </a:xfrm>
        </p:spPr>
        <p:txBody>
          <a:bodyPr/>
          <a:lstStyle/>
          <a:p>
            <a:fld id="{2066355A-084C-D24E-9AD2-7E4FC41EA627}" type="slidenum">
              <a:rPr lang="en-US" smtClean="0"/>
              <a:pPr/>
              <a:t>9</a:t>
            </a:fld>
            <a:endParaRPr lang="en-US"/>
          </a:p>
        </p:txBody>
      </p:sp>
      <p:sp>
        <p:nvSpPr>
          <p:cNvPr id="7" name="TextBox 6">
            <a:extLst>
              <a:ext uri="{FF2B5EF4-FFF2-40B4-BE49-F238E27FC236}">
                <a16:creationId xmlns:a16="http://schemas.microsoft.com/office/drawing/2014/main" id="{41F1AC82-BE6D-405E-88F1-A53FB3784A82}"/>
              </a:ext>
            </a:extLst>
          </p:cNvPr>
          <p:cNvSpPr txBox="1"/>
          <p:nvPr/>
        </p:nvSpPr>
        <p:spPr>
          <a:xfrm>
            <a:off x="8476693" y="3709164"/>
            <a:ext cx="3175869" cy="400110"/>
          </a:xfrm>
          <a:prstGeom prst="rect">
            <a:avLst/>
          </a:prstGeom>
          <a:noFill/>
        </p:spPr>
        <p:txBody>
          <a:bodyPr wrap="none" rtlCol="0">
            <a:spAutoFit/>
          </a:bodyPr>
          <a:lstStyle/>
          <a:p>
            <a:r>
              <a:rPr lang="en-US" sz="2000" dirty="0">
                <a:solidFill>
                  <a:schemeClr val="accent2"/>
                </a:solidFill>
              </a:rPr>
              <a:t>Baseline: 2005, at 95.52%</a:t>
            </a:r>
          </a:p>
        </p:txBody>
      </p:sp>
      <p:sp>
        <p:nvSpPr>
          <p:cNvPr id="5" name="TextBox 4">
            <a:extLst>
              <a:ext uri="{FF2B5EF4-FFF2-40B4-BE49-F238E27FC236}">
                <a16:creationId xmlns:a16="http://schemas.microsoft.com/office/drawing/2014/main" id="{CDAE8721-7438-4AD0-A4F1-038DEEBD3496}"/>
              </a:ext>
            </a:extLst>
          </p:cNvPr>
          <p:cNvSpPr txBox="1"/>
          <p:nvPr/>
        </p:nvSpPr>
        <p:spPr>
          <a:xfrm>
            <a:off x="646744" y="5570317"/>
            <a:ext cx="11005818" cy="646331"/>
          </a:xfrm>
          <a:prstGeom prst="rect">
            <a:avLst/>
          </a:prstGeom>
          <a:noFill/>
        </p:spPr>
        <p:txBody>
          <a:bodyPr wrap="square" rtlCol="0">
            <a:spAutoFit/>
          </a:bodyPr>
          <a:lstStyle/>
          <a:p>
            <a:r>
              <a:rPr lang="en-US" sz="1800" b="1" dirty="0">
                <a:solidFill>
                  <a:srgbClr val="0070C0"/>
                </a:solidFill>
              </a:rPr>
              <a:t>43% of stakeholders responding selected to maintain the target for the next six years at </a:t>
            </a:r>
            <a:r>
              <a:rPr lang="en-US" sz="1800" b="1" dirty="0">
                <a:solidFill>
                  <a:srgbClr val="FF0000"/>
                </a:solidFill>
              </a:rPr>
              <a:t>96.00%. </a:t>
            </a:r>
            <a:r>
              <a:rPr lang="en-US" sz="1800" b="1" dirty="0"/>
              <a:t>The final target of </a:t>
            </a:r>
            <a:r>
              <a:rPr lang="en-US" sz="1800" b="1" dirty="0">
                <a:solidFill>
                  <a:srgbClr val="FF0000"/>
                </a:solidFill>
              </a:rPr>
              <a:t>96.00% </a:t>
            </a:r>
            <a:r>
              <a:rPr lang="en-US" b="1" dirty="0">
                <a:solidFill>
                  <a:srgbClr val="0070C0"/>
                </a:solidFill>
              </a:rPr>
              <a:t>is above the baseline.</a:t>
            </a:r>
            <a:endParaRPr lang="en-US" sz="1800" b="1" dirty="0">
              <a:solidFill>
                <a:srgbClr val="0070C0"/>
              </a:solidFill>
            </a:endParaRPr>
          </a:p>
        </p:txBody>
      </p:sp>
    </p:spTree>
    <p:extLst>
      <p:ext uri="{BB962C8B-B14F-4D97-AF65-F5344CB8AC3E}">
        <p14:creationId xmlns:p14="http://schemas.microsoft.com/office/powerpoint/2010/main" val="2732272415"/>
      </p:ext>
    </p:extLst>
  </p:cSld>
  <p:clrMapOvr>
    <a:masterClrMapping/>
  </p:clrMapOvr>
</p:sld>
</file>

<file path=ppt/theme/theme1.xml><?xml version="1.0" encoding="utf-8"?>
<a:theme xmlns:a="http://schemas.openxmlformats.org/drawingml/2006/main" name="oklahoma_new">
  <a:themeElements>
    <a:clrScheme name="Oklahoma Education">
      <a:dk1>
        <a:srgbClr val="187BC0"/>
      </a:dk1>
      <a:lt1>
        <a:srgbClr val="FFFFFF"/>
      </a:lt1>
      <a:dk2>
        <a:srgbClr val="000000"/>
      </a:dk2>
      <a:lt2>
        <a:srgbClr val="E7E6E6"/>
      </a:lt2>
      <a:accent1>
        <a:srgbClr val="187BC0"/>
      </a:accent1>
      <a:accent2>
        <a:srgbClr val="326820"/>
      </a:accent2>
      <a:accent3>
        <a:srgbClr val="D15420"/>
      </a:accent3>
      <a:accent4>
        <a:srgbClr val="DE9027"/>
      </a:accent4>
      <a:accent5>
        <a:srgbClr val="004E9A"/>
      </a:accent5>
      <a:accent6>
        <a:srgbClr val="787878"/>
      </a:accent6>
      <a:hlink>
        <a:srgbClr val="0066A6"/>
      </a:hlink>
      <a:folHlink>
        <a:srgbClr val="1CA6DF"/>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klahoma-education-presentation-template-with-guidance.pptx" id="{05797328-3541-498F-8597-00095685B123}" vid="{3C2D81B6-B629-4CB5-884E-BBC3594AE3B2}"/>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51AEB3E43CA8ED4BB6B3949F21193981" ma:contentTypeVersion="3" ma:contentTypeDescription="Create a new document." ma:contentTypeScope="" ma:versionID="7d60293830c3d08f12bd03edc1c2ea35">
  <xsd:schema xmlns:xsd="http://www.w3.org/2001/XMLSchema" xmlns:xs="http://www.w3.org/2001/XMLSchema" xmlns:p="http://schemas.microsoft.com/office/2006/metadata/properties" xmlns:ns2="ce68c7dd-06fa-43b2-9509-20bbb09d0f89" xmlns:ns3="b10643ca-8e51-4940-be99-33991063c18e" targetNamespace="http://schemas.microsoft.com/office/2006/metadata/properties" ma:root="true" ma:fieldsID="dd3e6a10f4f2144b7d6e88eb00d4629f" ns2:_="" ns3:_="">
    <xsd:import namespace="ce68c7dd-06fa-43b2-9509-20bbb09d0f89"/>
    <xsd:import namespace="b10643ca-8e51-4940-be99-33991063c18e"/>
    <xsd:element name="properties">
      <xsd:complexType>
        <xsd:sequence>
          <xsd:element name="documentManagement">
            <xsd:complexType>
              <xsd:all>
                <xsd:element ref="ns2:SharedWithUsers" minOccurs="0"/>
                <xsd:element ref="ns3:MediaServiceMetadata" minOccurs="0"/>
                <xsd:element ref="ns3: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e68c7dd-06fa-43b2-9509-20bbb09d0f89"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b10643ca-8e51-4940-be99-33991063c18e" elementFormDefault="qualified">
    <xsd:import namespace="http://schemas.microsoft.com/office/2006/documentManagement/types"/>
    <xsd:import namespace="http://schemas.microsoft.com/office/infopath/2007/PartnerControls"/>
    <xsd:element name="MediaServiceMetadata" ma:index="9" nillable="true" ma:displayName="MediaServiceMetadata" ma:hidden="true" ma:internalName="MediaServiceMetadata" ma:readOnly="true">
      <xsd:simpleType>
        <xsd:restriction base="dms:Note"/>
      </xsd:simpleType>
    </xsd:element>
    <xsd:element name="MediaServiceFastMetadata" ma:index="10"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4FC88706-C861-4A89-A421-64DDB32CF6F8}">
  <ds:schemaRefs>
    <ds:schemaRef ds:uri="http://schemas.microsoft.com/office/infopath/2007/PartnerControls"/>
    <ds:schemaRef ds:uri="http://purl.org/dc/elements/1.1/"/>
    <ds:schemaRef ds:uri="ce68c7dd-06fa-43b2-9509-20bbb09d0f89"/>
    <ds:schemaRef ds:uri="http://schemas.microsoft.com/office/2006/metadata/properties"/>
    <ds:schemaRef ds:uri="http://schemas.openxmlformats.org/package/2006/metadata/core-properties"/>
    <ds:schemaRef ds:uri="http://schemas.microsoft.com/office/2006/documentManagement/types"/>
    <ds:schemaRef ds:uri="b10643ca-8e51-4940-be99-33991063c18e"/>
    <ds:schemaRef ds:uri="http://www.w3.org/XML/1998/namespace"/>
    <ds:schemaRef ds:uri="http://purl.org/dc/dcmitype/"/>
    <ds:schemaRef ds:uri="http://purl.org/dc/terms/"/>
  </ds:schemaRefs>
</ds:datastoreItem>
</file>

<file path=customXml/itemProps2.xml><?xml version="1.0" encoding="utf-8"?>
<ds:datastoreItem xmlns:ds="http://schemas.openxmlformats.org/officeDocument/2006/customXml" ds:itemID="{87ECE435-F31F-499B-AF5B-5F51E84C474F}">
  <ds:schemaRefs>
    <ds:schemaRef ds:uri="http://schemas.microsoft.com/sharepoint/v3/contenttype/forms"/>
  </ds:schemaRefs>
</ds:datastoreItem>
</file>

<file path=customXml/itemProps3.xml><?xml version="1.0" encoding="utf-8"?>
<ds:datastoreItem xmlns:ds="http://schemas.openxmlformats.org/officeDocument/2006/customXml" ds:itemID="{27AB7469-3A06-4743-96F7-A84BDE6E522C}">
  <ds:schemaRefs>
    <ds:schemaRef ds:uri="b10643ca-8e51-4940-be99-33991063c18e"/>
    <ds:schemaRef ds:uri="ce68c7dd-06fa-43b2-9509-20bbb09d0f89"/>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emplate/>
  <TotalTime>2905</TotalTime>
  <Words>2421</Words>
  <Application>Microsoft Office PowerPoint</Application>
  <PresentationFormat>Widescreen</PresentationFormat>
  <Paragraphs>266</Paragraphs>
  <Slides>41</Slides>
  <Notes>25</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41</vt:i4>
      </vt:variant>
    </vt:vector>
  </HeadingPairs>
  <TitlesOfParts>
    <vt:vector size="44" baseType="lpstr">
      <vt:lpstr>Arial</vt:lpstr>
      <vt:lpstr>Calibri</vt:lpstr>
      <vt:lpstr>oklahoma_new</vt:lpstr>
      <vt:lpstr>FFY 2020-2025 Final Targets for SoonerStart Outcomes</vt:lpstr>
      <vt:lpstr>State Performance Plan and Annual Performance Report (SPP/APR)</vt:lpstr>
      <vt:lpstr>Requirements for Targets for SPP Indicators</vt:lpstr>
      <vt:lpstr>Stakeholder Input</vt:lpstr>
      <vt:lpstr>STAKEHOLDER APPROVED TARGETS FOR APR INDICATORS</vt:lpstr>
      <vt:lpstr>Indicator 1: First Intervention Visit Timeline</vt:lpstr>
      <vt:lpstr>Indicator 1: First Intervention Visit Timeline</vt:lpstr>
      <vt:lpstr>Indicator 2: Natural Environment</vt:lpstr>
      <vt:lpstr>Indicator 2 - Natural Environment    </vt:lpstr>
      <vt:lpstr>Indicator 3: Early Childhood Outcomes (ECOs)</vt:lpstr>
      <vt:lpstr>Indicator 3A: ECOs -Social Emotional Skills</vt:lpstr>
      <vt:lpstr>Indicator 3A: ECOs - Growth in S/E Skills </vt:lpstr>
      <vt:lpstr>Indicator 3A: ECOs – Peer Level in S/E Skills </vt:lpstr>
      <vt:lpstr>Indicator 3B: ECOs – Skills and Knowledge</vt:lpstr>
      <vt:lpstr>Indicator 3B: ECOs - Growth in Skills/Knowledge </vt:lpstr>
      <vt:lpstr>Indicator 3B: ECOs – Peer Level in Skills/Knowledge </vt:lpstr>
      <vt:lpstr>Indicator 3C: ECOs – Behaviors to Meet Needs</vt:lpstr>
      <vt:lpstr>Indicator 3C: ECOs – Growth in Behaviors </vt:lpstr>
      <vt:lpstr>Indicator 3C: ECOs – Peer Level in Behaviors </vt:lpstr>
      <vt:lpstr>Indicator 4: Family Outcomes</vt:lpstr>
      <vt:lpstr>Indicator 4: Family Outcomes Measurement Changes</vt:lpstr>
      <vt:lpstr>Indicator 4: Family Outcomes Target Revisions</vt:lpstr>
      <vt:lpstr>Indicator 4A: Families Know Their Rights </vt:lpstr>
      <vt:lpstr>Indicator 4B: Communicate Child’s Needs </vt:lpstr>
      <vt:lpstr>Indicator 4C: Help Families Help their Child </vt:lpstr>
      <vt:lpstr>Indicators 5 and 6: Child Find</vt:lpstr>
      <vt:lpstr>Indicators 5 and 6: Child Find Percentages</vt:lpstr>
      <vt:lpstr>Indicator 5: Child Find – Birth to One </vt:lpstr>
      <vt:lpstr>Indicator 6: Child Find – Birth to Three </vt:lpstr>
      <vt:lpstr>Indicator 7: 45-Day IFSP Timeline</vt:lpstr>
      <vt:lpstr>Indicator 7: 45-Day IFSP Timeline</vt:lpstr>
      <vt:lpstr>Indicator 8: Transition Timelines</vt:lpstr>
      <vt:lpstr>Indicator 8A: Transition Initiation Timeline</vt:lpstr>
      <vt:lpstr>Indicator 8B: Notification to the LEA Timeline</vt:lpstr>
      <vt:lpstr>Indicator 8C: TPC Timeline</vt:lpstr>
      <vt:lpstr>Indicators 9 &amp; 10: Dispute Resolution and Mediation</vt:lpstr>
      <vt:lpstr>Indicator 11: State Systemic Improvement Plan (SSIP)</vt:lpstr>
      <vt:lpstr>SoonerStart’s SSIP</vt:lpstr>
      <vt:lpstr>SoonerStart State-identified Measurable Result (SiMR)</vt:lpstr>
      <vt:lpstr>Indicator 11: State Systemic Improvement Plan </vt:lpstr>
      <vt:lpstr>COMMENTS OR 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Jack Caldwell</dc:creator>
  <cp:lastModifiedBy>LouAnne Mullens</cp:lastModifiedBy>
  <cp:revision>210</cp:revision>
  <dcterms:created xsi:type="dcterms:W3CDTF">2021-05-13T15:37:41Z</dcterms:created>
  <dcterms:modified xsi:type="dcterms:W3CDTF">2023-01-20T16:20:52Z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0x01010051AEB3E43CA8ED4BB6B3949F21193981</vt:lpwstr>
  </property>
</Properties>
</file>