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sldIdLst>
    <p:sldId id="259" r:id="rId5"/>
    <p:sldId id="256" r:id="rId6"/>
    <p:sldId id="260" r:id="rId7"/>
    <p:sldId id="261" r:id="rId8"/>
    <p:sldId id="278" r:id="rId9"/>
    <p:sldId id="274" r:id="rId10"/>
    <p:sldId id="262" r:id="rId11"/>
    <p:sldId id="266" r:id="rId12"/>
    <p:sldId id="267" r:id="rId13"/>
    <p:sldId id="276" r:id="rId14"/>
    <p:sldId id="283" r:id="rId15"/>
    <p:sldId id="284" r:id="rId16"/>
    <p:sldId id="273" r:id="rId17"/>
    <p:sldId id="275" r:id="rId18"/>
    <p:sldId id="272" r:id="rId19"/>
    <p:sldId id="268" r:id="rId20"/>
    <p:sldId id="269" r:id="rId21"/>
    <p:sldId id="270" r:id="rId22"/>
    <p:sldId id="271" r:id="rId23"/>
    <p:sldId id="281" r:id="rId24"/>
    <p:sldId id="280" r:id="rId25"/>
    <p:sldId id="282" r:id="rId26"/>
    <p:sldId id="279" r:id="rId27"/>
    <p:sldId id="264" r:id="rId28"/>
    <p:sldId id="277" r:id="rId2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17" autoAdjust="0"/>
    <p:restoredTop sz="96265" autoAdjust="0"/>
  </p:normalViewPr>
  <p:slideViewPr>
    <p:cSldViewPr snapToGrid="0" snapToObjects="1">
      <p:cViewPr varScale="1">
        <p:scale>
          <a:sx n="77" d="100"/>
          <a:sy n="77" d="100"/>
        </p:scale>
        <p:origin x="98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905235-8DF7-46DD-AAEF-D1D82A37D9E8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0315E1-D925-477F-9312-6492770A6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35113" y="3284538"/>
            <a:ext cx="6073775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B3CC-F982-40F9-8DD6-BCC9AFBF44BD}" type="datetime1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1AE6-8B8F-49BB-9C4C-E0DA4584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5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A5B63-BB7C-497F-8D59-86B1FFA01513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670A-AB39-4929-9A24-6233798F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7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C4D1-A846-454C-804E-FB1223F852F4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F0A2-26C2-41AA-8F67-8DF9EF9205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8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98AB-BB14-4373-B7E0-6379800FB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35113" y="1270000"/>
            <a:ext cx="6073775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C46A-0721-4413-A03B-5ABEAD3A53E3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AE47-12C9-4309-A928-35CF2F212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5831-FDB8-40F5-BAE6-7B7160C104E2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38C4-3D39-4301-B936-F423F0D8D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7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535113" y="1270000"/>
            <a:ext cx="6073775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F30E-C561-4923-A85E-05BC9E570050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5439-669B-407E-82AB-A159D2C4A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8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35113" y="1270000"/>
            <a:ext cx="6073775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33F3-CF66-42EC-8E23-9B594261536C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6609-CBE1-4752-AB3C-A25B2C7E7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35113" y="1270000"/>
            <a:ext cx="6073775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28FF-10D8-4453-9A51-D8AB1F67FCE0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055B-E9EB-491C-94E0-A1096D6B1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6F7-FF87-4752-80C4-5A399D3504F7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DF5E-D8D2-4371-B5E0-FBF116C14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7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F76E-EEF4-40B8-A5DF-0E82096F4510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EBF3-89D8-4524-B1C9-F25F31B5CF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1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307C-B6E4-455E-B4EC-C7D1E32B3C32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DCC2-6FA5-49CE-95F1-8FFAB0FAF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3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9D9D9"/>
                </a:solidFill>
                <a:latin typeface="+mn-lt"/>
              </a:defRPr>
            </a:lvl1pPr>
          </a:lstStyle>
          <a:p>
            <a:pPr>
              <a:defRPr/>
            </a:pPr>
            <a:fld id="{EF6D3DF0-6A2C-4CA0-BBB8-96BD5F26B135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438" y="6356350"/>
            <a:ext cx="4811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9D9D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DFE8A5-A829-4E8A-AD1B-85013295D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41" r:id="rId1"/>
    <p:sldLayoutId id="2147493542" r:id="rId2"/>
    <p:sldLayoutId id="2147493533" r:id="rId3"/>
    <p:sldLayoutId id="2147493543" r:id="rId4"/>
    <p:sldLayoutId id="2147493544" r:id="rId5"/>
    <p:sldLayoutId id="2147493545" r:id="rId6"/>
    <p:sldLayoutId id="2147493546" r:id="rId7"/>
    <p:sldLayoutId id="2147493547" r:id="rId8"/>
    <p:sldLayoutId id="2147493534" r:id="rId9"/>
    <p:sldLayoutId id="2147493535" r:id="rId10"/>
    <p:sldLayoutId id="2147493536" r:id="rId11"/>
    <p:sldLayoutId id="2147493548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72C62"/>
          </a:solidFill>
          <a:latin typeface="Tw Cen MT"/>
          <a:ea typeface="Tw Cen MT" panose="020B0602020104020603" pitchFamily="34" charset="0"/>
          <a:cs typeface="Tw Cen MT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72C6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72C6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72C6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72C6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72C6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25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Trends – Determinations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322904"/>
              </p:ext>
            </p:extLst>
          </p:nvPr>
        </p:nvGraphicFramePr>
        <p:xfrm>
          <a:off x="771277" y="2182625"/>
          <a:ext cx="7951304" cy="35979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79983">
                  <a:extLst>
                    <a:ext uri="{9D8B030D-6E8A-4147-A177-3AD203B41FA5}">
                      <a16:colId xmlns:a16="http://schemas.microsoft.com/office/drawing/2014/main" val="1021559770"/>
                    </a:ext>
                  </a:extLst>
                </a:gridCol>
                <a:gridCol w="4171321">
                  <a:extLst>
                    <a:ext uri="{9D8B030D-6E8A-4147-A177-3AD203B41FA5}">
                      <a16:colId xmlns:a16="http://schemas.microsoft.com/office/drawing/2014/main" val="418171818"/>
                    </a:ext>
                  </a:extLst>
                </a:gridCol>
              </a:tblGrid>
              <a:tr h="59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Level 1 </a:t>
                      </a:r>
                      <a:r>
                        <a:rPr lang="en-US" sz="2800" u="none" strike="noStrike" dirty="0" smtClean="0">
                          <a:effectLst/>
                        </a:rPr>
                        <a:t>Determination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Total Districts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41785454"/>
                  </a:ext>
                </a:extLst>
              </a:tr>
              <a:tr h="59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2017-2018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448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11714426"/>
                  </a:ext>
                </a:extLst>
              </a:tr>
              <a:tr h="59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2016-2017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272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40424994"/>
                  </a:ext>
                </a:extLst>
              </a:tr>
              <a:tr h="59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2015-2016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500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96075175"/>
                  </a:ext>
                </a:extLst>
              </a:tr>
              <a:tr h="59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2014-2015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472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50158534"/>
                  </a:ext>
                </a:extLst>
              </a:tr>
              <a:tr h="59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2013-2014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338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6244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2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Trends – Non-Compliance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92813"/>
              </p:ext>
            </p:extLst>
          </p:nvPr>
        </p:nvGraphicFramePr>
        <p:xfrm>
          <a:off x="636105" y="2270098"/>
          <a:ext cx="7999012" cy="2803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3304">
                  <a:extLst>
                    <a:ext uri="{9D8B030D-6E8A-4147-A177-3AD203B41FA5}">
                      <a16:colId xmlns:a16="http://schemas.microsoft.com/office/drawing/2014/main" val="1501004594"/>
                    </a:ext>
                  </a:extLst>
                </a:gridCol>
                <a:gridCol w="1895236">
                  <a:extLst>
                    <a:ext uri="{9D8B030D-6E8A-4147-A177-3AD203B41FA5}">
                      <a16:colId xmlns:a16="http://schemas.microsoft.com/office/drawing/2014/main" val="3677836226"/>
                    </a:ext>
                  </a:extLst>
                </a:gridCol>
                <a:gridCol w="1895236">
                  <a:extLst>
                    <a:ext uri="{9D8B030D-6E8A-4147-A177-3AD203B41FA5}">
                      <a16:colId xmlns:a16="http://schemas.microsoft.com/office/drawing/2014/main" val="2431332151"/>
                    </a:ext>
                  </a:extLst>
                </a:gridCol>
                <a:gridCol w="1895236">
                  <a:extLst>
                    <a:ext uri="{9D8B030D-6E8A-4147-A177-3AD203B41FA5}">
                      <a16:colId xmlns:a16="http://schemas.microsoft.com/office/drawing/2014/main" val="2897071938"/>
                    </a:ext>
                  </a:extLst>
                </a:gridCol>
              </a:tblGrid>
              <a:tr h="846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Year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Indicator </a:t>
                      </a:r>
                      <a:r>
                        <a:rPr lang="en-US" sz="2800" u="none" strike="noStrike" dirty="0" smtClean="0">
                          <a:effectLst/>
                        </a:rPr>
                        <a:t>11 (Child Find)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Indicator </a:t>
                      </a:r>
                      <a:r>
                        <a:rPr lang="en-US" sz="2800" u="none" strike="noStrike" dirty="0" smtClean="0">
                          <a:effectLst/>
                        </a:rPr>
                        <a:t>12 (EC Transition)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Indicator </a:t>
                      </a:r>
                      <a:r>
                        <a:rPr lang="en-US" sz="2800" u="none" strike="noStrike" dirty="0" smtClean="0">
                          <a:effectLst/>
                        </a:rPr>
                        <a:t>13</a:t>
                      </a:r>
                      <a:r>
                        <a:rPr lang="en-US" sz="2800" u="none" strike="noStrike" baseline="0" dirty="0" smtClean="0">
                          <a:effectLst/>
                        </a:rPr>
                        <a:t> (Sec. Transition)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99238909"/>
                  </a:ext>
                </a:extLst>
              </a:tr>
              <a:tr h="50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2017-2018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85.85%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94.67%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97.43%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13830771"/>
                  </a:ext>
                </a:extLst>
              </a:tr>
              <a:tr h="50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2016-2017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88.67%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98.35%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95.80%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68451379"/>
                  </a:ext>
                </a:extLst>
              </a:tr>
              <a:tr h="50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2015-2016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81.97%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95.64%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97.27%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8235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8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Trends – Other Indicators (Districts Met Target)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74482"/>
              </p:ext>
            </p:extLst>
          </p:nvPr>
        </p:nvGraphicFramePr>
        <p:xfrm>
          <a:off x="457200" y="1924216"/>
          <a:ext cx="8189843" cy="3879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533">
                  <a:extLst>
                    <a:ext uri="{9D8B030D-6E8A-4147-A177-3AD203B41FA5}">
                      <a16:colId xmlns:a16="http://schemas.microsoft.com/office/drawing/2014/main" val="2369435746"/>
                    </a:ext>
                  </a:extLst>
                </a:gridCol>
                <a:gridCol w="1682030">
                  <a:extLst>
                    <a:ext uri="{9D8B030D-6E8A-4147-A177-3AD203B41FA5}">
                      <a16:colId xmlns:a16="http://schemas.microsoft.com/office/drawing/2014/main" val="1694723059"/>
                    </a:ext>
                  </a:extLst>
                </a:gridCol>
                <a:gridCol w="1383570">
                  <a:extLst>
                    <a:ext uri="{9D8B030D-6E8A-4147-A177-3AD203B41FA5}">
                      <a16:colId xmlns:a16="http://schemas.microsoft.com/office/drawing/2014/main" val="2441839786"/>
                    </a:ext>
                  </a:extLst>
                </a:gridCol>
                <a:gridCol w="1383570">
                  <a:extLst>
                    <a:ext uri="{9D8B030D-6E8A-4147-A177-3AD203B41FA5}">
                      <a16:colId xmlns:a16="http://schemas.microsoft.com/office/drawing/2014/main" val="2860467860"/>
                    </a:ext>
                  </a:extLst>
                </a:gridCol>
                <a:gridCol w="1383570">
                  <a:extLst>
                    <a:ext uri="{9D8B030D-6E8A-4147-A177-3AD203B41FA5}">
                      <a16:colId xmlns:a16="http://schemas.microsoft.com/office/drawing/2014/main" val="2129508186"/>
                    </a:ext>
                  </a:extLst>
                </a:gridCol>
                <a:gridCol w="1383570">
                  <a:extLst>
                    <a:ext uri="{9D8B030D-6E8A-4147-A177-3AD203B41FA5}">
                      <a16:colId xmlns:a16="http://schemas.microsoft.com/office/drawing/2014/main" val="3440180385"/>
                    </a:ext>
                  </a:extLst>
                </a:gridCol>
              </a:tblGrid>
              <a:tr h="1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Year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Graduation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Dropout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dirty="0">
                          <a:effectLst/>
                        </a:rPr>
                        <a:t>LRE &gt;80</a:t>
                      </a:r>
                      <a:r>
                        <a:rPr lang="nl-NL" sz="2800" u="none" strike="noStrike" dirty="0" smtClean="0">
                          <a:effectLst/>
                        </a:rPr>
                        <a:t>%+</a:t>
                      </a:r>
                      <a:endParaRPr lang="nl-NL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dirty="0">
                          <a:effectLst/>
                        </a:rPr>
                        <a:t>LRE: &lt;40</a:t>
                      </a:r>
                      <a:r>
                        <a:rPr lang="nl-NL" sz="2800" u="none" strike="noStrike" dirty="0" smtClean="0">
                          <a:effectLst/>
                        </a:rPr>
                        <a:t>%</a:t>
                      </a:r>
                      <a:endParaRPr lang="nl-NL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LRE: Separate </a:t>
                      </a:r>
                      <a:r>
                        <a:rPr lang="en-US" sz="2800" u="none" strike="noStrike" dirty="0" smtClean="0">
                          <a:effectLst/>
                        </a:rPr>
                        <a:t>Facilities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62337760"/>
                  </a:ext>
                </a:extLst>
              </a:tr>
              <a:tr h="3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2017-2018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54.88%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81.77%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80.66%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88.40%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95.21%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08375900"/>
                  </a:ext>
                </a:extLst>
              </a:tr>
              <a:tr h="3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2016-2017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50.00%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70.88%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85.35%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89.74%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97.25%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85953094"/>
                  </a:ext>
                </a:extLst>
              </a:tr>
              <a:tr h="33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2015-2016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54.28%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81.42%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79.60%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87.43%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95.63%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5161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State Complaints</a:t>
            </a:r>
          </a:p>
          <a:p>
            <a:pPr lvl="1"/>
            <a:r>
              <a:rPr lang="en-US" sz="2600" dirty="0" smtClean="0"/>
              <a:t>Last Year/Previous Year </a:t>
            </a:r>
          </a:p>
          <a:p>
            <a:pPr lvl="2"/>
            <a:r>
              <a:rPr lang="en-US" sz="2600" dirty="0" smtClean="0"/>
              <a:t>Total Filed: 49/23</a:t>
            </a:r>
          </a:p>
          <a:p>
            <a:pPr lvl="2"/>
            <a:r>
              <a:rPr lang="en-US" sz="2600" dirty="0" smtClean="0"/>
              <a:t>Withdrawn: 9/5</a:t>
            </a:r>
          </a:p>
          <a:p>
            <a:pPr lvl="2"/>
            <a:r>
              <a:rPr lang="en-US" sz="2600" dirty="0" smtClean="0"/>
              <a:t>Not Opened: 7/5</a:t>
            </a:r>
          </a:p>
          <a:p>
            <a:pPr lvl="2"/>
            <a:r>
              <a:rPr lang="en-US" sz="2600" dirty="0" smtClean="0"/>
              <a:t>W/Findings: 20/9</a:t>
            </a:r>
          </a:p>
          <a:p>
            <a:pPr lvl="2"/>
            <a:r>
              <a:rPr lang="en-US" sz="2600" dirty="0" smtClean="0"/>
              <a:t>W/O Findings: 13/4</a:t>
            </a:r>
          </a:p>
        </p:txBody>
      </p:sp>
    </p:spTree>
    <p:extLst>
      <p:ext uri="{BB962C8B-B14F-4D97-AF65-F5344CB8AC3E}">
        <p14:creationId xmlns:p14="http://schemas.microsoft.com/office/powerpoint/2010/main" val="31103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State Complaints</a:t>
            </a:r>
          </a:p>
          <a:p>
            <a:pPr lvl="1"/>
            <a:r>
              <a:rPr lang="en-US" sz="2600" dirty="0"/>
              <a:t>Common Findings </a:t>
            </a:r>
          </a:p>
          <a:p>
            <a:pPr lvl="2"/>
            <a:r>
              <a:rPr lang="en-US" sz="2600" dirty="0"/>
              <a:t>N</a:t>
            </a:r>
            <a:r>
              <a:rPr lang="en-US" sz="2600" dirty="0" smtClean="0"/>
              <a:t>ot </a:t>
            </a:r>
            <a:r>
              <a:rPr lang="en-US" sz="2600" dirty="0"/>
              <a:t>following IEPs, </a:t>
            </a:r>
          </a:p>
          <a:p>
            <a:pPr lvl="2"/>
            <a:r>
              <a:rPr lang="en-US" sz="2600" dirty="0"/>
              <a:t>C</a:t>
            </a:r>
            <a:r>
              <a:rPr lang="en-US" sz="2600" dirty="0" smtClean="0"/>
              <a:t>hild </a:t>
            </a:r>
            <a:r>
              <a:rPr lang="en-US" sz="2600" dirty="0"/>
              <a:t>find, and </a:t>
            </a:r>
            <a:endParaRPr lang="en-US" sz="2600" dirty="0" smtClean="0"/>
          </a:p>
          <a:p>
            <a:pPr lvl="2"/>
            <a:r>
              <a:rPr lang="en-US" sz="2600" dirty="0"/>
              <a:t>N</a:t>
            </a:r>
            <a:r>
              <a:rPr lang="en-US" sz="2600" dirty="0" smtClean="0"/>
              <a:t>ot </a:t>
            </a:r>
            <a:r>
              <a:rPr lang="en-US" sz="2600" dirty="0"/>
              <a:t>considering parent concerns</a:t>
            </a:r>
          </a:p>
          <a:p>
            <a:pPr lvl="1"/>
            <a:r>
              <a:rPr lang="en-US" sz="2600" dirty="0"/>
              <a:t>Common Remedies </a:t>
            </a:r>
          </a:p>
          <a:p>
            <a:pPr lvl="2"/>
            <a:r>
              <a:rPr lang="en-US" sz="2600" dirty="0"/>
              <a:t>Assurance Statements</a:t>
            </a:r>
          </a:p>
          <a:p>
            <a:pPr lvl="2"/>
            <a:r>
              <a:rPr lang="en-US" sz="2600" dirty="0"/>
              <a:t>Professional Development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Rule/Policy Changes – Complaint Form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Mediation </a:t>
            </a:r>
          </a:p>
          <a:p>
            <a:pPr lvl="1"/>
            <a:r>
              <a:rPr lang="en-US" dirty="0" smtClean="0"/>
              <a:t>Verification</a:t>
            </a:r>
          </a:p>
          <a:p>
            <a:pPr lvl="1"/>
            <a:r>
              <a:rPr lang="en-US" dirty="0" smtClean="0"/>
              <a:t>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Rule/Policy Changes</a:t>
            </a:r>
          </a:p>
          <a:p>
            <a:pPr lvl="1"/>
            <a:r>
              <a:rPr lang="en-US" dirty="0" smtClean="0"/>
              <a:t>Certification</a:t>
            </a:r>
          </a:p>
          <a:p>
            <a:pPr lvl="1"/>
            <a:r>
              <a:rPr lang="en-US" dirty="0" smtClean="0"/>
              <a:t>High Needs</a:t>
            </a:r>
          </a:p>
          <a:p>
            <a:pPr lvl="1"/>
            <a:r>
              <a:rPr lang="en-US" dirty="0" smtClean="0"/>
              <a:t>Caseload/Class-size</a:t>
            </a:r>
          </a:p>
          <a:p>
            <a:pPr lvl="1"/>
            <a:r>
              <a:rPr lang="en-US" dirty="0" smtClean="0"/>
              <a:t>Service Types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Dyslexia Updates</a:t>
            </a:r>
          </a:p>
          <a:p>
            <a:pPr lvl="1"/>
            <a:r>
              <a:rPr lang="en-US" dirty="0" smtClean="0"/>
              <a:t>Planning 7 trainings/conferences around the State</a:t>
            </a:r>
          </a:p>
          <a:p>
            <a:pPr lvl="1"/>
            <a:r>
              <a:rPr lang="en-US" dirty="0" smtClean="0"/>
              <a:t>One Day</a:t>
            </a:r>
          </a:p>
          <a:p>
            <a:pPr lvl="1"/>
            <a:r>
              <a:rPr lang="en-US" dirty="0" smtClean="0"/>
              <a:t>RFP for Speaker</a:t>
            </a:r>
          </a:p>
          <a:p>
            <a:pPr lvl="1"/>
            <a:r>
              <a:rPr lang="en-US" dirty="0" smtClean="0"/>
              <a:t>Possible repeat for the Spring</a:t>
            </a:r>
            <a:endParaRPr lang="en-US" dirty="0"/>
          </a:p>
          <a:p>
            <a:pPr lvl="1"/>
            <a:r>
              <a:rPr lang="en-US" dirty="0" smtClean="0"/>
              <a:t>Working on PD Modules for PEPPER and In-Person Trainings (Dyslexia Awareness)</a:t>
            </a:r>
          </a:p>
        </p:txBody>
      </p:sp>
    </p:spTree>
    <p:extLst>
      <p:ext uri="{BB962C8B-B14F-4D97-AF65-F5344CB8AC3E}">
        <p14:creationId xmlns:p14="http://schemas.microsoft.com/office/powerpoint/2010/main" val="6806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Autism Updates</a:t>
            </a:r>
          </a:p>
          <a:p>
            <a:r>
              <a:rPr lang="en-US" dirty="0" smtClean="0"/>
              <a:t>Additional Scope of Work w/ Oklahoma Autism Center:</a:t>
            </a:r>
          </a:p>
          <a:p>
            <a:pPr lvl="1"/>
            <a:r>
              <a:rPr lang="en-US" dirty="0"/>
              <a:t>Develop an autism training </a:t>
            </a:r>
            <a:r>
              <a:rPr lang="en-US" dirty="0" smtClean="0"/>
              <a:t>module</a:t>
            </a:r>
            <a:endParaRPr lang="en-US" dirty="0"/>
          </a:p>
          <a:p>
            <a:pPr lvl="1"/>
            <a:r>
              <a:rPr lang="en-US" dirty="0"/>
              <a:t>Train 5 regional special education professionals on the content and  use of the </a:t>
            </a:r>
            <a:r>
              <a:rPr lang="en-US" dirty="0" smtClean="0"/>
              <a:t>module</a:t>
            </a:r>
            <a:endParaRPr lang="en-US" dirty="0"/>
          </a:p>
          <a:p>
            <a:pPr lvl="1"/>
            <a:r>
              <a:rPr lang="en-US" dirty="0"/>
              <a:t>Provide resource materials to </a:t>
            </a:r>
            <a:r>
              <a:rPr lang="en-US" dirty="0" smtClean="0"/>
              <a:t>trainers</a:t>
            </a:r>
            <a:endParaRPr lang="en-US" dirty="0"/>
          </a:p>
          <a:p>
            <a:pPr lvl="1"/>
            <a:r>
              <a:rPr lang="en-US" dirty="0"/>
              <a:t>Co-present one training session using the module with each trainer in their </a:t>
            </a:r>
            <a:r>
              <a:rPr lang="en-US" dirty="0" smtClean="0"/>
              <a:t>region</a:t>
            </a:r>
            <a:endParaRPr lang="en-US" dirty="0"/>
          </a:p>
          <a:p>
            <a:pPr lvl="1"/>
            <a:r>
              <a:rPr lang="en-US" dirty="0"/>
              <a:t>Provide 2 trainings (one in OKC Metro and one in Tulsa) for Special Education Directors on the content of the autism training module.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Behavior Summit Updates</a:t>
            </a:r>
          </a:p>
          <a:p>
            <a:r>
              <a:rPr lang="en-US" dirty="0">
                <a:latin typeface="+mj-lt"/>
                <a:cs typeface="Arial" panose="020B0604020202020204" pitchFamily="34" charset="0"/>
              </a:rPr>
              <a:t>Purpose is to develop well informed recommendations for legislative, pre-services and in-service supports, based on input from stakeholders as well as objective sources of data, designed to address the social emotional and behavioral needs present in Oklahoma Schools.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there is no comprehensive statewide plan to move us forward, it is our goal to develop a statewide plan through this project.  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896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all" spc="-100" dirty="0" smtClean="0">
                <a:solidFill>
                  <a:srgbClr val="4472C4">
                    <a:lumMod val="75000"/>
                  </a:srgbClr>
                </a:solidFill>
                <a:latin typeface="Lucida Sans Unicode"/>
                <a:ea typeface="+mj-ea"/>
                <a:cs typeface="+mj-cs"/>
              </a:rPr>
              <a:t>IDEA B State Advisory Panel</a:t>
            </a:r>
            <a:endParaRPr lang="en-US" sz="5400" dirty="0">
              <a:solidFill>
                <a:schemeClr val="bg2">
                  <a:lumMod val="25000"/>
                </a:schemeClr>
              </a:solidFill>
              <a:ea typeface="+mj-ea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1383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Wednesday, September 4, 2019</a:t>
            </a: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Summit will consist of three primary activities. </a:t>
            </a:r>
          </a:p>
          <a:p>
            <a:pPr lvl="1"/>
            <a:r>
              <a:rPr lang="en-US" dirty="0"/>
              <a:t>Activity 1: Multiple data gathering activities; such as surveys, focus groups, and archival data. This data will serve as the foundation for problem analysis and solution generation resulting from the Summit. </a:t>
            </a:r>
          </a:p>
          <a:p>
            <a:pPr lvl="1"/>
            <a:r>
              <a:rPr lang="en-US" dirty="0"/>
              <a:t>Activity 2: Data review and analysis by a Guiding Coalition (Oklahoma Stakeholder Group). </a:t>
            </a:r>
          </a:p>
          <a:p>
            <a:pPr lvl="1"/>
            <a:r>
              <a:rPr lang="en-US" dirty="0"/>
              <a:t>Activity 3: Generation of specific and actionable recommendations for improving the behavioral and mental health functioning in our schools. Based upon the data analysis, these recommendations will be associated with legislative, pre-service and in-service changes necessary to improve our schools capacity to address the behavioral and mental health needs of Oklahoma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ompleting </a:t>
            </a:r>
            <a:r>
              <a:rPr lang="en-US" dirty="0"/>
              <a:t>Activity </a:t>
            </a:r>
            <a:r>
              <a:rPr lang="en-US" dirty="0" smtClean="0"/>
              <a:t>1</a:t>
            </a:r>
            <a:r>
              <a:rPr lang="en-US" dirty="0"/>
              <a:t>  </a:t>
            </a:r>
            <a:endParaRPr lang="en-US" dirty="0" smtClean="0"/>
          </a:p>
          <a:p>
            <a:pPr lvl="1"/>
            <a:r>
              <a:rPr lang="en-US" dirty="0" smtClean="0"/>
              <a:t>Survey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/>
              <a:t>focus groups (Guthrie, Lawton, and Durant). 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cheduling focus groups </a:t>
            </a:r>
            <a:r>
              <a:rPr lang="en-US" dirty="0"/>
              <a:t>in </a:t>
            </a:r>
            <a:r>
              <a:rPr lang="en-US" dirty="0" smtClean="0"/>
              <a:t>Poteau, Hominy</a:t>
            </a:r>
            <a:r>
              <a:rPr lang="en-US" dirty="0"/>
              <a:t>, Woodward, Guymon, Tulsa and OKC.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800" b="1" dirty="0" smtClean="0"/>
              <a:t>Starting to form the </a:t>
            </a:r>
            <a:r>
              <a:rPr lang="en-US" sz="3800" b="1" dirty="0"/>
              <a:t>Guiding </a:t>
            </a:r>
            <a:r>
              <a:rPr lang="en-US" sz="3800" b="1" dirty="0" smtClean="0"/>
              <a:t>Coalition</a:t>
            </a:r>
            <a:r>
              <a:rPr lang="en-US" sz="3800" b="1" dirty="0"/>
              <a:t> </a:t>
            </a:r>
            <a:r>
              <a:rPr lang="en-US" sz="3800" b="1" dirty="0" smtClean="0"/>
              <a:t>~30 members</a:t>
            </a:r>
          </a:p>
          <a:p>
            <a:r>
              <a:rPr lang="en-US" sz="3400" b="1" dirty="0"/>
              <a:t>Legislative/State </a:t>
            </a:r>
            <a:endParaRPr lang="en-US" sz="3400" dirty="0"/>
          </a:p>
          <a:p>
            <a:pPr lvl="1"/>
            <a:r>
              <a:rPr lang="en-US" sz="3400" dirty="0"/>
              <a:t>Sarah Stitt</a:t>
            </a:r>
          </a:p>
          <a:p>
            <a:pPr lvl="1"/>
            <a:r>
              <a:rPr lang="en-US" sz="3400" dirty="0"/>
              <a:t>Joy Hofmeister – Superintendent of Public Instruction</a:t>
            </a:r>
          </a:p>
          <a:p>
            <a:pPr lvl="1"/>
            <a:r>
              <a:rPr lang="en-US" sz="3400" dirty="0"/>
              <a:t>Michael Rogers – Secretary of State, Education and Workforce Development</a:t>
            </a:r>
          </a:p>
          <a:p>
            <a:pPr lvl="1"/>
            <a:r>
              <a:rPr lang="en-US" sz="3400" dirty="0"/>
              <a:t>Jerome Loughridge – Secretary of Health and Human Services</a:t>
            </a:r>
          </a:p>
          <a:p>
            <a:pPr lvl="1"/>
            <a:r>
              <a:rPr lang="en-US" sz="3400" dirty="0" smtClean="0"/>
              <a:t>State Representative</a:t>
            </a:r>
            <a:endParaRPr lang="en-US" sz="3400" dirty="0"/>
          </a:p>
          <a:p>
            <a:pPr lvl="1"/>
            <a:r>
              <a:rPr lang="en-US" sz="3400" dirty="0" smtClean="0"/>
              <a:t>State </a:t>
            </a:r>
            <a:r>
              <a:rPr lang="en-US" sz="3400" dirty="0"/>
              <a:t>Senator </a:t>
            </a:r>
          </a:p>
          <a:p>
            <a:pPr lvl="1"/>
            <a:r>
              <a:rPr lang="en-US" sz="3400" dirty="0" smtClean="0"/>
              <a:t>Daniel </a:t>
            </a:r>
            <a:r>
              <a:rPr lang="en-US" sz="3400" dirty="0"/>
              <a:t>Craig – OEQA</a:t>
            </a:r>
          </a:p>
          <a:p>
            <a:pPr lvl="1"/>
            <a:r>
              <a:rPr lang="en-US" sz="3400" dirty="0"/>
              <a:t>Julia Sterr – DHS</a:t>
            </a:r>
          </a:p>
          <a:p>
            <a:pPr lvl="1"/>
            <a:r>
              <a:rPr lang="en-US" sz="3400" dirty="0"/>
              <a:t>Melissa White - </a:t>
            </a:r>
            <a:r>
              <a:rPr lang="en-US" sz="3400" dirty="0" smtClean="0"/>
              <a:t>OJA</a:t>
            </a:r>
            <a:endParaRPr lang="en-US" sz="3400" dirty="0"/>
          </a:p>
          <a:p>
            <a:r>
              <a:rPr lang="en-US" sz="3400" b="1" dirty="0"/>
              <a:t>Higher Education (School Psychology, Counseling, Administration) </a:t>
            </a:r>
            <a:endParaRPr lang="en-US" sz="3400" dirty="0"/>
          </a:p>
          <a:p>
            <a:r>
              <a:rPr lang="en-US" sz="3400" b="1" dirty="0"/>
              <a:t>District (Special Ed. Director, Principal, Supt, Teacher, School Psychologist, Teachers)</a:t>
            </a:r>
            <a:endParaRPr lang="en-US" sz="3400" dirty="0"/>
          </a:p>
          <a:p>
            <a:r>
              <a:rPr lang="en-US" sz="3400" b="1" dirty="0"/>
              <a:t>Community (Parents, </a:t>
            </a:r>
            <a:r>
              <a:rPr lang="en-US" sz="3400" b="1" dirty="0" smtClean="0"/>
              <a:t>OPC, OSSBA, CCOSA, Mental Health Association of Oklahoma, Oklahoma Achieves)</a:t>
            </a:r>
            <a:endParaRPr lang="en-US" sz="3400" dirty="0"/>
          </a:p>
          <a:p>
            <a:r>
              <a:rPr lang="en-US" sz="3400" b="1" dirty="0" smtClean="0"/>
              <a:t>OSDE</a:t>
            </a:r>
            <a:endParaRPr lang="en-US" sz="3400" dirty="0"/>
          </a:p>
          <a:p>
            <a:pPr lvl="1"/>
            <a:r>
              <a:rPr lang="en-US" sz="3400" dirty="0"/>
              <a:t>John </a:t>
            </a:r>
            <a:r>
              <a:rPr lang="en-US" sz="3400" dirty="0" smtClean="0"/>
              <a:t>Parker - Executive </a:t>
            </a:r>
            <a:r>
              <a:rPr lang="en-US" sz="3400" dirty="0"/>
              <a:t>Director of School Safety &amp; </a:t>
            </a:r>
            <a:r>
              <a:rPr lang="en-US" sz="3400" dirty="0" smtClean="0"/>
              <a:t>Security</a:t>
            </a:r>
            <a:endParaRPr lang="en-US" sz="3400" dirty="0"/>
          </a:p>
          <a:p>
            <a:pPr lvl="1"/>
            <a:r>
              <a:rPr lang="en-US" sz="3400" dirty="0"/>
              <a:t>Shelly </a:t>
            </a:r>
            <a:r>
              <a:rPr lang="en-US" sz="3400" dirty="0" smtClean="0"/>
              <a:t>Ellis - </a:t>
            </a:r>
            <a:r>
              <a:rPr lang="en-US" sz="3400" dirty="0"/>
              <a:t>Deputy Superintendent of Student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655963"/>
              </p:ext>
            </p:extLst>
          </p:nvPr>
        </p:nvGraphicFramePr>
        <p:xfrm>
          <a:off x="457200" y="1600200"/>
          <a:ext cx="8229600" cy="4146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3762">
                  <a:extLst>
                    <a:ext uri="{9D8B030D-6E8A-4147-A177-3AD203B41FA5}">
                      <a16:colId xmlns:a16="http://schemas.microsoft.com/office/drawing/2014/main" val="3759326000"/>
                    </a:ext>
                  </a:extLst>
                </a:gridCol>
                <a:gridCol w="3039925">
                  <a:extLst>
                    <a:ext uri="{9D8B030D-6E8A-4147-A177-3AD203B41FA5}">
                      <a16:colId xmlns:a16="http://schemas.microsoft.com/office/drawing/2014/main" val="4107435560"/>
                    </a:ext>
                  </a:extLst>
                </a:gridCol>
                <a:gridCol w="4235913">
                  <a:extLst>
                    <a:ext uri="{9D8B030D-6E8A-4147-A177-3AD203B41FA5}">
                      <a16:colId xmlns:a16="http://schemas.microsoft.com/office/drawing/2014/main" val="976745898"/>
                    </a:ext>
                  </a:extLst>
                </a:gridCol>
              </a:tblGrid>
              <a:tr h="93242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Helpful</a:t>
                      </a:r>
                      <a:r>
                        <a:rPr lang="en-US" sz="2400" baseline="0" dirty="0" smtClean="0"/>
                        <a:t> in Achieving Objectives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Harmful</a:t>
                      </a:r>
                      <a:r>
                        <a:rPr lang="en-US" sz="2400" baseline="0" dirty="0" smtClean="0"/>
                        <a:t> to Achieving Objectives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340928"/>
                  </a:ext>
                </a:extLst>
              </a:tr>
              <a:tr h="1607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Internal</a:t>
                      </a:r>
                      <a:r>
                        <a:rPr lang="en-US" sz="2400" b="1" baseline="0" dirty="0" smtClean="0"/>
                        <a:t> Factors</a:t>
                      </a:r>
                      <a:endParaRPr lang="en-US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B050"/>
                          </a:solidFill>
                        </a:rPr>
                        <a:t>Strengths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Weaknesses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787131"/>
                  </a:ext>
                </a:extLst>
              </a:tr>
              <a:tr h="1607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External Factors</a:t>
                      </a:r>
                      <a:endParaRPr lang="en-US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B050"/>
                          </a:solidFill>
                        </a:rPr>
                        <a:t>Opportunities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Threats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314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1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Goals for </a:t>
            </a:r>
            <a:r>
              <a:rPr lang="en-US" dirty="0" smtClean="0"/>
              <a:t>19-20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1-3 goals the Panel has for 2019-2020?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1:00 </a:t>
            </a:r>
            <a:r>
              <a:rPr lang="en-US" sz="2400" dirty="0"/>
              <a:t>– 2:30:  </a:t>
            </a:r>
          </a:p>
          <a:p>
            <a:r>
              <a:rPr lang="en-US" sz="2400" dirty="0"/>
              <a:t>Welcome - Bonnie McBride</a:t>
            </a:r>
          </a:p>
          <a:p>
            <a:r>
              <a:rPr lang="en-US" sz="2400" dirty="0"/>
              <a:t>Role and Purpose of the Panel</a:t>
            </a:r>
          </a:p>
          <a:p>
            <a:r>
              <a:rPr lang="en-US" sz="2400" dirty="0"/>
              <a:t>Elect Vice Chair</a:t>
            </a:r>
          </a:p>
          <a:p>
            <a:r>
              <a:rPr lang="en-US" sz="2400" dirty="0"/>
              <a:t>State of Special Education</a:t>
            </a:r>
          </a:p>
          <a:p>
            <a:pPr marL="0" indent="0">
              <a:buNone/>
            </a:pPr>
            <a:r>
              <a:rPr lang="en-US" sz="2400" dirty="0" smtClean="0"/>
              <a:t>2:30 </a:t>
            </a:r>
            <a:r>
              <a:rPr lang="en-US" sz="2400" dirty="0"/>
              <a:t>– 2:45: Break</a:t>
            </a:r>
          </a:p>
          <a:p>
            <a:pPr marL="0" indent="0">
              <a:buNone/>
            </a:pPr>
            <a:r>
              <a:rPr lang="en-US" sz="2400" dirty="0"/>
              <a:t>2:45 – </a:t>
            </a:r>
            <a:r>
              <a:rPr lang="en-US" sz="2400" dirty="0" smtClean="0"/>
              <a:t>3:45: Panel </a:t>
            </a:r>
            <a:r>
              <a:rPr lang="en-US" sz="2400" dirty="0"/>
              <a:t>Goals for 19-20</a:t>
            </a:r>
          </a:p>
          <a:p>
            <a:pPr marL="0" indent="0">
              <a:buNone/>
            </a:pPr>
            <a:r>
              <a:rPr lang="en-US" sz="2400" dirty="0"/>
              <a:t>3:45 – </a:t>
            </a:r>
            <a:r>
              <a:rPr lang="en-US" sz="2400" dirty="0" smtClean="0"/>
              <a:t>4:00: Public </a:t>
            </a:r>
            <a:r>
              <a:rPr lang="en-US" sz="2400" dirty="0"/>
              <a:t>Comment </a:t>
            </a:r>
          </a:p>
          <a:p>
            <a:pPr marL="0" indent="0">
              <a:buNone/>
            </a:pPr>
            <a:r>
              <a:rPr lang="en-US" sz="2400" dirty="0"/>
              <a:t>4:00: Adjourn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and Purpose of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Advise </a:t>
            </a:r>
            <a:r>
              <a:rPr lang="en-US" dirty="0"/>
              <a:t>the SEA of unmet needs within the State in the education of children and youth with disabilities. (300.169(a)) </a:t>
            </a:r>
          </a:p>
          <a:p>
            <a:r>
              <a:rPr lang="en-US" dirty="0" smtClean="0"/>
              <a:t>Comment </a:t>
            </a:r>
            <a:r>
              <a:rPr lang="en-US" dirty="0"/>
              <a:t>publicly on any rules or regulations proposed by the State regarding the education of children with disabilities. (300.169(b)) </a:t>
            </a:r>
          </a:p>
          <a:p>
            <a:r>
              <a:rPr lang="en-US" dirty="0" smtClean="0"/>
              <a:t>Advise </a:t>
            </a:r>
            <a:r>
              <a:rPr lang="en-US" dirty="0"/>
              <a:t>the SEA in developing evaluations and reporting on data to the Secretary under 618. (300.169(c)) </a:t>
            </a:r>
          </a:p>
          <a:p>
            <a:r>
              <a:rPr lang="en-US" dirty="0" smtClean="0"/>
              <a:t>Advise </a:t>
            </a:r>
            <a:r>
              <a:rPr lang="en-US" dirty="0"/>
              <a:t>the SEA in developing corrective action plans to address findings identified in federal monitoring reports. (300.169(d)) </a:t>
            </a:r>
          </a:p>
          <a:p>
            <a:r>
              <a:rPr lang="en-US" dirty="0" smtClean="0"/>
              <a:t>Advise </a:t>
            </a:r>
            <a:r>
              <a:rPr lang="en-US" dirty="0"/>
              <a:t>the SEA in developing and implementing policies relating to the coordination of services for children with disabilities. (300.169(e)) </a:t>
            </a:r>
          </a:p>
          <a:p>
            <a:r>
              <a:rPr lang="en-US" dirty="0" smtClean="0"/>
              <a:t>Waiver </a:t>
            </a:r>
            <a:r>
              <a:rPr lang="en-US" dirty="0"/>
              <a:t>of </a:t>
            </a:r>
            <a:r>
              <a:rPr lang="en-US" dirty="0" err="1"/>
              <a:t>nonsupplant</a:t>
            </a:r>
            <a:r>
              <a:rPr lang="en-US" dirty="0"/>
              <a:t> requirement. State must consult with the Advisory Panel regarding provisions of FAPE. (300.164(c)(4))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and Purpose of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Advise</a:t>
            </a:r>
          </a:p>
          <a:p>
            <a:pPr lvl="1"/>
            <a:r>
              <a:rPr lang="en-US" b="1" dirty="0" smtClean="0"/>
              <a:t>Give advice</a:t>
            </a:r>
          </a:p>
          <a:p>
            <a:pPr lvl="1"/>
            <a:r>
              <a:rPr lang="en-US" b="1" dirty="0" smtClean="0"/>
              <a:t>Inform</a:t>
            </a:r>
          </a:p>
          <a:p>
            <a:pPr lvl="1"/>
            <a:r>
              <a:rPr lang="en-US" b="1" dirty="0" smtClean="0"/>
              <a:t>Counsel</a:t>
            </a:r>
          </a:p>
          <a:p>
            <a:pPr lvl="1"/>
            <a:r>
              <a:rPr lang="en-US" b="1" dirty="0" smtClean="0"/>
              <a:t>Recommend</a:t>
            </a:r>
          </a:p>
          <a:p>
            <a:pPr lvl="1"/>
            <a:r>
              <a:rPr lang="en-US" b="1" dirty="0" smtClean="0"/>
              <a:t>Suggest</a:t>
            </a:r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 smtClean="0"/>
          </a:p>
          <a:p>
            <a:pPr lvl="1"/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Advocate</a:t>
            </a:r>
          </a:p>
          <a:p>
            <a:pPr lvl="1"/>
            <a:r>
              <a:rPr lang="en-US" b="1" dirty="0" smtClean="0"/>
              <a:t>Support something</a:t>
            </a:r>
          </a:p>
          <a:p>
            <a:pPr lvl="1"/>
            <a:r>
              <a:rPr lang="en-US" b="1" dirty="0" smtClean="0"/>
              <a:t>Plead your case</a:t>
            </a:r>
          </a:p>
          <a:p>
            <a:pPr lvl="1"/>
            <a:r>
              <a:rPr lang="en-US" b="1" dirty="0" smtClean="0"/>
              <a:t>Favor a position</a:t>
            </a:r>
          </a:p>
          <a:p>
            <a:pPr lvl="1"/>
            <a:r>
              <a:rPr lang="en-US" b="1" dirty="0" smtClean="0"/>
              <a:t>Argue</a:t>
            </a:r>
          </a:p>
          <a:p>
            <a:pPr lvl="1"/>
            <a:r>
              <a:rPr lang="en-US" b="1" dirty="0" smtClean="0"/>
              <a:t>Guide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7843" y="2666990"/>
            <a:ext cx="8030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VS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and Purpose of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66107"/>
            <a:ext cx="7704813" cy="45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Vice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OSDE Staff</a:t>
            </a:r>
          </a:p>
          <a:p>
            <a:pPr lvl="1"/>
            <a:r>
              <a:rPr lang="en-US" dirty="0" smtClean="0"/>
              <a:t>Michele </a:t>
            </a:r>
            <a:r>
              <a:rPr lang="en-US" dirty="0" err="1" smtClean="0"/>
              <a:t>DeBerry</a:t>
            </a:r>
            <a:r>
              <a:rPr lang="en-US" dirty="0" smtClean="0"/>
              <a:t>, Program Specialist (</a:t>
            </a:r>
            <a:r>
              <a:rPr lang="en-US" dirty="0" err="1" smtClean="0"/>
              <a:t>Eval</a:t>
            </a:r>
            <a:r>
              <a:rPr lang="en-US" dirty="0" smtClean="0"/>
              <a:t>/</a:t>
            </a:r>
            <a:r>
              <a:rPr lang="en-US" dirty="0" err="1" smtClean="0"/>
              <a:t>Elig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Jill Hilst, Program Specialist (PD)</a:t>
            </a:r>
          </a:p>
          <a:p>
            <a:pPr lvl="1"/>
            <a:r>
              <a:rPr lang="en-US" dirty="0" err="1" smtClean="0"/>
              <a:t>Jenae</a:t>
            </a:r>
            <a:r>
              <a:rPr lang="en-US" dirty="0" smtClean="0"/>
              <a:t> </a:t>
            </a:r>
            <a:r>
              <a:rPr lang="en-US" dirty="0" err="1" smtClean="0"/>
              <a:t>Tindell</a:t>
            </a:r>
            <a:r>
              <a:rPr lang="en-US" dirty="0" smtClean="0"/>
              <a:t>, Program Specialist (Behavior)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Special Education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954738"/>
              </p:ext>
            </p:extLst>
          </p:nvPr>
        </p:nvGraphicFramePr>
        <p:xfrm>
          <a:off x="457198" y="1344701"/>
          <a:ext cx="8310283" cy="5217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0308">
                  <a:extLst>
                    <a:ext uri="{9D8B030D-6E8A-4147-A177-3AD203B41FA5}">
                      <a16:colId xmlns:a16="http://schemas.microsoft.com/office/drawing/2014/main" val="376696698"/>
                    </a:ext>
                  </a:extLst>
                </a:gridCol>
                <a:gridCol w="1593325">
                  <a:extLst>
                    <a:ext uri="{9D8B030D-6E8A-4147-A177-3AD203B41FA5}">
                      <a16:colId xmlns:a16="http://schemas.microsoft.com/office/drawing/2014/main" val="3580837107"/>
                    </a:ext>
                  </a:extLst>
                </a:gridCol>
                <a:gridCol w="1593325">
                  <a:extLst>
                    <a:ext uri="{9D8B030D-6E8A-4147-A177-3AD203B41FA5}">
                      <a16:colId xmlns:a16="http://schemas.microsoft.com/office/drawing/2014/main" val="1817691430"/>
                    </a:ext>
                  </a:extLst>
                </a:gridCol>
                <a:gridCol w="1593325">
                  <a:extLst>
                    <a:ext uri="{9D8B030D-6E8A-4147-A177-3AD203B41FA5}">
                      <a16:colId xmlns:a16="http://schemas.microsoft.com/office/drawing/2014/main" val="1847820949"/>
                    </a:ext>
                  </a:extLst>
                </a:gridCol>
              </a:tblGrid>
              <a:tr h="3478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Disability Category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96328807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Autism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5993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6647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7167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979324852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Deaf-Blindness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21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20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23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33958644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Dev. Delay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20741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20969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21804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68462169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Hearing Impaired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1402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1472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1517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22986627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Intellectual Disability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6332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6509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6597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5441838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Multiple Disabilities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1666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1700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1705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47107999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Other Health Impaired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16593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17674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18490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75745125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Orthopedic Impairment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403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378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377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94558868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Emotional Disturbance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4050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4085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4157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21786294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Specific Learning Disability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38920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38859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38854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11533666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 err="1">
                          <a:effectLst/>
                        </a:rPr>
                        <a:t>Spech</a:t>
                      </a:r>
                      <a:r>
                        <a:rPr lang="en-US" sz="2200" b="1" u="none" strike="noStrike" dirty="0">
                          <a:effectLst/>
                        </a:rPr>
                        <a:t> Language Impairment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12393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12958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13686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15055580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Traumatic Brain Injury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241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251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245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00826927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Visual Impairment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640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622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668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34509052"/>
                  </a:ext>
                </a:extLst>
              </a:tr>
              <a:tr h="347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Total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109395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>
                          <a:effectLst/>
                        </a:rPr>
                        <a:t>112144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u="none" strike="noStrike" dirty="0">
                          <a:effectLst/>
                        </a:rPr>
                        <a:t>115290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87005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2CE7379297D458A5AD411F3372CCC" ma:contentTypeVersion="10" ma:contentTypeDescription="Create a new document." ma:contentTypeScope="" ma:versionID="b77a2a5ec5b08c4d2dccec13b77f003e">
  <xsd:schema xmlns:xsd="http://www.w3.org/2001/XMLSchema" xmlns:xs="http://www.w3.org/2001/XMLSchema" xmlns:p="http://schemas.microsoft.com/office/2006/metadata/properties" xmlns:ns3="4fdacb89-5254-4a1e-a620-8761609a9dc0" targetNamespace="http://schemas.microsoft.com/office/2006/metadata/properties" ma:root="true" ma:fieldsID="549a151e7de4581df254fa55db9b1e2e" ns3:_="">
    <xsd:import namespace="4fdacb89-5254-4a1e-a620-8761609a9d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acb89-5254-4a1e-a620-8761609a9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93ADC6-73C1-464A-A1F1-975630C1932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fdacb89-5254-4a1e-a620-8761609a9dc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31F10E-936E-46E6-8C63-2982C4A82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acb89-5254-4a1e-a620-8761609a9d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13707</TotalTime>
  <Words>881</Words>
  <Application>Microsoft Office PowerPoint</Application>
  <PresentationFormat>On-screen Show (4:3)</PresentationFormat>
  <Paragraphs>252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Sans Unicode</vt:lpstr>
      <vt:lpstr>Times New Roman</vt:lpstr>
      <vt:lpstr>Tw Cen MT</vt:lpstr>
      <vt:lpstr>Office Theme</vt:lpstr>
      <vt:lpstr>PowerPoint Presentation</vt:lpstr>
      <vt:lpstr>IDEA B State Advisory Panel</vt:lpstr>
      <vt:lpstr>Agenda</vt:lpstr>
      <vt:lpstr>Role and Purpose of Panel</vt:lpstr>
      <vt:lpstr>Role and Purpose of Panel</vt:lpstr>
      <vt:lpstr>Role and Purpose of Panel</vt:lpstr>
      <vt:lpstr>Vice Chair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State of Special Education</vt:lpstr>
      <vt:lpstr>SWOT</vt:lpstr>
      <vt:lpstr>Panel Goals for 19-20</vt:lpstr>
      <vt:lpstr>Public Comment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Abby Johnson</cp:lastModifiedBy>
  <cp:revision>246</cp:revision>
  <cp:lastPrinted>2017-10-24T15:26:02Z</cp:lastPrinted>
  <dcterms:created xsi:type="dcterms:W3CDTF">2010-04-12T23:12:02Z</dcterms:created>
  <dcterms:modified xsi:type="dcterms:W3CDTF">2019-09-10T12:52:10Z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0x010100E4F2CE7379297D458A5AD411F3372CCC</vt:lpwstr>
  </property>
</Properties>
</file>