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sldIdLst>
    <p:sldId id="261" r:id="rId5"/>
    <p:sldId id="258" r:id="rId6"/>
    <p:sldId id="318" r:id="rId7"/>
    <p:sldId id="315" r:id="rId8"/>
    <p:sldId id="319" r:id="rId9"/>
    <p:sldId id="337" r:id="rId10"/>
    <p:sldId id="316" r:id="rId11"/>
    <p:sldId id="329" r:id="rId12"/>
    <p:sldId id="330" r:id="rId13"/>
    <p:sldId id="343" r:id="rId14"/>
    <p:sldId id="344" r:id="rId15"/>
    <p:sldId id="345" r:id="rId16"/>
    <p:sldId id="346" r:id="rId17"/>
    <p:sldId id="331" r:id="rId18"/>
    <p:sldId id="347" r:id="rId19"/>
    <p:sldId id="339" r:id="rId20"/>
    <p:sldId id="340" r:id="rId21"/>
    <p:sldId id="341" r:id="rId22"/>
    <p:sldId id="342" r:id="rId23"/>
    <p:sldId id="338" r:id="rId24"/>
    <p:sldId id="33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5420"/>
    <a:srgbClr val="464646"/>
    <a:srgbClr val="787878"/>
    <a:srgbClr val="004E9A"/>
    <a:srgbClr val="187BC0"/>
    <a:srgbClr val="A96728"/>
    <a:srgbClr val="DE9027"/>
    <a:srgbClr val="914115"/>
    <a:srgbClr val="326820"/>
    <a:srgbClr val="669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4" autoAdjust="0"/>
    <p:restoredTop sz="96327"/>
  </p:normalViewPr>
  <p:slideViewPr>
    <p:cSldViewPr snapToGrid="0" snapToObjects="1">
      <p:cViewPr varScale="1">
        <p:scale>
          <a:sx n="115" d="100"/>
          <a:sy n="115" d="100"/>
        </p:scale>
        <p:origin x="6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3698B-7DD6-C74D-BB93-757F14B7B698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36F9-C00C-D84D-AB08-223138E55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7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59EE-294F-5142-B179-A780F91CE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061" y="1122363"/>
            <a:ext cx="561540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A0FF55-98F7-B84C-8122-C80CA3CB7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061" y="3602038"/>
            <a:ext cx="5615404" cy="103028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 descr="A close up of Oklahoma logo">
            <a:extLst>
              <a:ext uri="{FF2B5EF4-FFF2-40B4-BE49-F238E27FC236}">
                <a16:creationId xmlns:a16="http://schemas.microsoft.com/office/drawing/2014/main" id="{6E62C43A-E14D-3743-8E01-DD920738F7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4013" r="15473"/>
          <a:stretch/>
        </p:blipFill>
        <p:spPr>
          <a:xfrm>
            <a:off x="5986465" y="-1"/>
            <a:ext cx="6205535" cy="6312796"/>
          </a:xfrm>
          <a:prstGeom prst="rect">
            <a:avLst/>
          </a:prstGeom>
        </p:spPr>
      </p:pic>
      <p:pic>
        <p:nvPicPr>
          <p:cNvPr id="9" name="Graphic 8" descr="Oklahoma Education Logo">
            <a:extLst>
              <a:ext uri="{FF2B5EF4-FFF2-40B4-BE49-F238E27FC236}">
                <a16:creationId xmlns:a16="http://schemas.microsoft.com/office/drawing/2014/main" id="{20708623-E9FD-E347-AF22-4E9CEE4F25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1061" y="5335408"/>
            <a:ext cx="3048000" cy="97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39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AAE73-E9A5-6144-8995-5F50699A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603603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1C73F-2FB0-A047-9EC7-4381D77F6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199" y="1825625"/>
            <a:ext cx="11603603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74ACF32-9165-4B72-B309-AD8AA47D1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B5E8BA-76CD-4F0F-96BA-FFCD273B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Graphic 11" descr="Oklahoma Education Logo">
            <a:extLst>
              <a:ext uri="{FF2B5EF4-FFF2-40B4-BE49-F238E27FC236}">
                <a16:creationId xmlns:a16="http://schemas.microsoft.com/office/drawing/2014/main" id="{7AFBE82D-605B-43E7-8FCD-D2EF978195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72ED25-FE48-43E6-BA16-3FF915DD87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97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klahoma Logo">
            <a:extLst>
              <a:ext uri="{FF2B5EF4-FFF2-40B4-BE49-F238E27FC236}">
                <a16:creationId xmlns:a16="http://schemas.microsoft.com/office/drawing/2014/main" id="{CEA05FFF-2F84-014B-8BE0-C236ECFB66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0" t="386" r="-1" b="33489"/>
          <a:stretch/>
        </p:blipFill>
        <p:spPr>
          <a:xfrm>
            <a:off x="0" y="0"/>
            <a:ext cx="12192000" cy="45660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126BDF-470C-BA49-87CB-7C8359D2A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667" y="1709738"/>
            <a:ext cx="5478566" cy="2739495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C327D-A6C4-CE4D-A980-1C1A927AA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667" y="4677833"/>
            <a:ext cx="11456666" cy="141181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694CC-F55E-DB4E-AA6B-2DD94C0E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9E302-7B52-EF4E-9107-29877E73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 descr="Oklahoma Education Logo">
            <a:extLst>
              <a:ext uri="{FF2B5EF4-FFF2-40B4-BE49-F238E27FC236}">
                <a16:creationId xmlns:a16="http://schemas.microsoft.com/office/drawing/2014/main" id="{1E499C7F-02C9-2640-A936-77FC4412B3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BB45A8-54DE-6949-83FD-DFC1AB478E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50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DBF6-B3C0-4448-B3B0-4AED9AE27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52674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A71B8-5394-8D46-9268-DB3868854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4199" y="1825625"/>
            <a:ext cx="56487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440E6-D004-684C-863D-9F5E002A3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6487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1CC62E5-43FF-4869-81F5-A3EEE1FC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0221BA5-BC7B-47AF-B0E5-B079C94B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Graphic 12" descr="Oklahoma Education Logo">
            <a:extLst>
              <a:ext uri="{FF2B5EF4-FFF2-40B4-BE49-F238E27FC236}">
                <a16:creationId xmlns:a16="http://schemas.microsoft.com/office/drawing/2014/main" id="{05517D33-0635-4607-92A5-4BCFC847FA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0DBB6B-C13B-465A-91CC-ED4D153A4B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8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E9697-1940-6442-9D76-0F21BB696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52674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21A28-5F0C-8241-A6C2-115CC37ED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200" y="1703465"/>
            <a:ext cx="56487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45B84-0291-5246-9B48-FBDDD0AAE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703465"/>
            <a:ext cx="564873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0A5A0CBC-B355-4D7F-A07D-58520041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64CA248-2EA2-41C9-8849-DE36B406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Graphic 14" descr="Oklahoma Education Logo">
            <a:extLst>
              <a:ext uri="{FF2B5EF4-FFF2-40B4-BE49-F238E27FC236}">
                <a16:creationId xmlns:a16="http://schemas.microsoft.com/office/drawing/2014/main" id="{3484C467-A985-4790-93AD-D2A7E4B95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32DEEC-78F4-4E06-85F2-4B693D8A84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A0D76EF-4B4A-4E21-ABCC-93E0076A3B0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94199" y="2527377"/>
            <a:ext cx="5648739" cy="36495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F99EAC2-23F7-42BC-8347-879256553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527377"/>
            <a:ext cx="5648739" cy="36495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061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CC9C-B94E-B94A-8771-767CE87A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8" y="365125"/>
            <a:ext cx="11570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15CA6CD-B9CA-429B-B07F-2541A466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BE7D3E4-4F5B-4762-8237-ABFCA6BFE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 descr="Oklahoma Education Logo">
            <a:extLst>
              <a:ext uri="{FF2B5EF4-FFF2-40B4-BE49-F238E27FC236}">
                <a16:creationId xmlns:a16="http://schemas.microsoft.com/office/drawing/2014/main" id="{BB09BD23-FEF0-4355-8A5C-D7B77BA93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ACC9EA-191F-467A-BFF3-3AC0F1985D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20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C2813-3CD3-5449-A15E-A10B42378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365125"/>
            <a:ext cx="109827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C0279-A432-554A-B4BA-32BB7BF5E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061" y="1825625"/>
            <a:ext cx="109827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69AA-344F-0A44-ADCB-6C46AF2BC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0896" y="6356350"/>
            <a:ext cx="59660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FAAAC-834A-4843-BEE0-B1F96C2B5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309" y="6356350"/>
            <a:ext cx="6215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pPr algn="r"/>
            <a:fld id="{D5CA4161-6EC3-4748-B7F3-82EA64CE3DD4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72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ill.Hilst@sde.ok.go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ill.hilst@sde.ok.go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de.ok.gov/sites/default/files/DistanceLearningGuidanceforSpecialEducation.pdf" TargetMode="External"/><Relationship Id="rId2" Type="http://schemas.openxmlformats.org/officeDocument/2006/relationships/hyperlink" Target="https://sde.ok.gov/special-educ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de.ok.gov/sites/default/files/Planning%20for%20Virtual%20or%20Distance%20Learning%20Services%20and%20Developing%20a%20Contingency%20Plan%20in%20OK%20EDPlan%208-14-20.pdf" TargetMode="External"/><Relationship Id="rId5" Type="http://schemas.openxmlformats.org/officeDocument/2006/relationships/hyperlink" Target="https://sde.ok.gov/sites/default/files/Special%20Education%20and%20Related%20Services%20During%20the%202020-2021%20School%20Year.pdf" TargetMode="External"/><Relationship Id="rId4" Type="http://schemas.openxmlformats.org/officeDocument/2006/relationships/hyperlink" Target="https://sde.ok.gov/sites/default/files/IDEA%20FAQ%20Special%20Education%20COVID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sde.ok.gov/sites/default/files/Return%20to%20Learn%20Oklahoma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640797B4-4414-534A-A4A6-659B35516D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IDEA Part B</a:t>
            </a:r>
            <a:br>
              <a:rPr lang="en-US" dirty="0" smtClean="0"/>
            </a:br>
            <a:r>
              <a:rPr lang="en-US" dirty="0" smtClean="0"/>
              <a:t>State Advisory Panel</a:t>
            </a:r>
            <a:endParaRPr lang="en-US" dirty="0"/>
          </a:p>
        </p:txBody>
      </p:sp>
      <p:sp>
        <p:nvSpPr>
          <p:cNvPr id="17" name="Subtitle 16">
            <a:extLst>
              <a:ext uri="{FF2B5EF4-FFF2-40B4-BE49-F238E27FC236}">
                <a16:creationId xmlns:a16="http://schemas.microsoft.com/office/drawing/2014/main" id="{9A7AD821-C802-3048-AE06-8443FBE67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17,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District-Level Boot Camp and </a:t>
            </a:r>
            <a:r>
              <a:rPr lang="en-US" dirty="0" err="1" smtClean="0"/>
              <a:t>OKEdge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Does </a:t>
            </a:r>
            <a:r>
              <a:rPr lang="en-US" sz="2800" dirty="0">
                <a:solidFill>
                  <a:srgbClr val="000000"/>
                </a:solidFill>
              </a:rPr>
              <a:t>your district need teachers certified in special education? 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If yes, consider </a:t>
            </a:r>
            <a:r>
              <a:rPr lang="en-US" sz="2400" dirty="0">
                <a:solidFill>
                  <a:srgbClr val="000000"/>
                </a:solidFill>
              </a:rPr>
              <a:t>providing a district-level boot camp with OSDE created curriculum built within the </a:t>
            </a:r>
            <a:r>
              <a:rPr lang="en-US" sz="2400" dirty="0" err="1">
                <a:solidFill>
                  <a:srgbClr val="000000"/>
                </a:solidFill>
              </a:rPr>
              <a:t>OKEdge</a:t>
            </a:r>
            <a:r>
              <a:rPr lang="en-US" sz="2400" dirty="0">
                <a:solidFill>
                  <a:srgbClr val="000000"/>
                </a:solidFill>
              </a:rPr>
              <a:t> learning management system. 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1"/>
            <a:endParaRPr lang="en-US" sz="2400" dirty="0">
              <a:solidFill>
                <a:srgbClr val="000000"/>
              </a:solidFill>
            </a:endParaRP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Contact </a:t>
            </a:r>
            <a:r>
              <a:rPr lang="en-US" sz="2400" dirty="0">
                <a:solidFill>
                  <a:srgbClr val="000000"/>
                </a:solidFill>
              </a:rPr>
              <a:t>Jill </a:t>
            </a:r>
            <a:r>
              <a:rPr lang="en-US" sz="2400" dirty="0" err="1">
                <a:solidFill>
                  <a:srgbClr val="000000"/>
                </a:solidFill>
              </a:rPr>
              <a:t>Hilst</a:t>
            </a:r>
            <a:r>
              <a:rPr lang="en-US" sz="2400" dirty="0">
                <a:solidFill>
                  <a:srgbClr val="000000"/>
                </a:solidFill>
              </a:rPr>
              <a:t> at</a:t>
            </a:r>
            <a:r>
              <a:rPr lang="en-US" sz="2400" dirty="0">
                <a:solidFill>
                  <a:srgbClr val="0048FF"/>
                </a:solidFill>
                <a:hlinkClick r:id="rId2"/>
              </a:rPr>
              <a:t> Jill.Hilst@sde.ok.gov</a:t>
            </a:r>
            <a:r>
              <a:rPr lang="en-US" sz="2400" dirty="0">
                <a:solidFill>
                  <a:srgbClr val="000000"/>
                </a:solidFill>
              </a:rPr>
              <a:t> to help your district get started.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6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Paraprofessional Certification for Special Education (Tier 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>
                <a:solidFill>
                  <a:srgbClr val="000000"/>
                </a:solidFill>
              </a:rPr>
              <a:t>Office of Special Education Services will no longer process paraprofessional applications.  The Office of Teacher Certification is currently developing online procedures, </a:t>
            </a:r>
            <a:r>
              <a:rPr lang="en-US" sz="2800" i="1" u="sng" dirty="0">
                <a:solidFill>
                  <a:srgbClr val="000000"/>
                </a:solidFill>
              </a:rPr>
              <a:t>creating a temporary pause</a:t>
            </a:r>
            <a:r>
              <a:rPr lang="en-US" sz="2800" dirty="0">
                <a:solidFill>
                  <a:srgbClr val="000000"/>
                </a:solidFill>
              </a:rPr>
              <a:t>.  </a:t>
            </a:r>
            <a:endParaRPr lang="en-US" sz="2800" dirty="0" smtClean="0">
              <a:solidFill>
                <a:srgbClr val="000000"/>
              </a:solidFill>
            </a:endParaRPr>
          </a:p>
          <a:p>
            <a:r>
              <a:rPr lang="en-US" sz="2800" dirty="0" smtClean="0">
                <a:solidFill>
                  <a:srgbClr val="000000"/>
                </a:solidFill>
              </a:rPr>
              <a:t>During </a:t>
            </a:r>
            <a:r>
              <a:rPr lang="en-US" sz="2800" dirty="0">
                <a:solidFill>
                  <a:srgbClr val="000000"/>
                </a:solidFill>
              </a:rPr>
              <a:t>this transition, districts are responsible for maintaining the application and required documentation until further notice.   </a:t>
            </a:r>
          </a:p>
          <a:p>
            <a:r>
              <a:rPr lang="en-US" sz="2800" dirty="0">
                <a:solidFill>
                  <a:srgbClr val="000000"/>
                </a:solidFill>
              </a:rPr>
              <a:t>Please contact Jill </a:t>
            </a:r>
            <a:r>
              <a:rPr lang="en-US" sz="2800" dirty="0" err="1">
                <a:solidFill>
                  <a:srgbClr val="000000"/>
                </a:solidFill>
              </a:rPr>
              <a:t>Hilst</a:t>
            </a: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dirty="0">
                <a:solidFill>
                  <a:srgbClr val="0048FF"/>
                </a:solidFill>
                <a:hlinkClick r:id="rId2"/>
              </a:rPr>
              <a:t>jill.hilst@sde.ok.gov</a:t>
            </a:r>
            <a:r>
              <a:rPr lang="en-US" sz="2800" dirty="0">
                <a:solidFill>
                  <a:srgbClr val="000000"/>
                </a:solidFill>
              </a:rPr>
              <a:t>) with questions. 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201F1E"/>
                </a:solidFill>
              </a:rPr>
              <a:t/>
            </a:r>
            <a:br>
              <a:rPr lang="en-US" sz="2800" dirty="0">
                <a:solidFill>
                  <a:srgbClr val="201F1E"/>
                </a:solidFill>
              </a:rPr>
            </a:b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9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THE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1D5782"/>
                </a:solidFill>
              </a:rPr>
              <a:t>Practical Trauma-Informed Strategies for Reducing Anxiety in </a:t>
            </a:r>
            <a:r>
              <a:rPr lang="en-US" sz="3000" b="1" dirty="0" smtClean="0">
                <a:solidFill>
                  <a:srgbClr val="1D5782"/>
                </a:solidFill>
              </a:rPr>
              <a:t>Students- </a:t>
            </a:r>
            <a:r>
              <a:rPr lang="en-US" sz="3000" dirty="0" smtClean="0">
                <a:solidFill>
                  <a:srgbClr val="000000"/>
                </a:solidFill>
              </a:rPr>
              <a:t>Jessica </a:t>
            </a:r>
            <a:r>
              <a:rPr lang="en-US" sz="3000" dirty="0" err="1">
                <a:solidFill>
                  <a:srgbClr val="000000"/>
                </a:solidFill>
              </a:rPr>
              <a:t>Minahan</a:t>
            </a:r>
            <a:r>
              <a:rPr lang="en-US" sz="3000" dirty="0">
                <a:solidFill>
                  <a:srgbClr val="000000"/>
                </a:solidFill>
              </a:rPr>
              <a:t>, MEd, </a:t>
            </a:r>
            <a:r>
              <a:rPr lang="en-US" sz="3000" dirty="0" smtClean="0">
                <a:solidFill>
                  <a:srgbClr val="000000"/>
                </a:solidFill>
              </a:rPr>
              <a:t>BCBA.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Jessica </a:t>
            </a:r>
            <a:r>
              <a:rPr lang="en-US" sz="2400" dirty="0">
                <a:solidFill>
                  <a:srgbClr val="000000"/>
                </a:solidFill>
              </a:rPr>
              <a:t>is the co-author of </a:t>
            </a:r>
            <a:r>
              <a:rPr lang="en-US" sz="2400" i="1" dirty="0">
                <a:solidFill>
                  <a:srgbClr val="000000"/>
                </a:solidFill>
              </a:rPr>
              <a:t>The Behavior Code: A Practical Guide to Understanding and Teaching the Most Challenging Students</a:t>
            </a:r>
            <a:r>
              <a:rPr lang="en-US" sz="2400" dirty="0">
                <a:solidFill>
                  <a:srgbClr val="000000"/>
                </a:solidFill>
              </a:rPr>
              <a:t> (Harvard Education Press, 2012) and author of </a:t>
            </a:r>
            <a:r>
              <a:rPr lang="en-US" sz="2400" i="1" dirty="0">
                <a:solidFill>
                  <a:srgbClr val="000000"/>
                </a:solidFill>
              </a:rPr>
              <a:t>The Behavior Code Companion: Strategies, Tools, and Interventions for Supporting Students with Anxiety-Related or Oppositional Behaviors</a:t>
            </a:r>
            <a:r>
              <a:rPr lang="en-US" sz="2400" dirty="0">
                <a:solidFill>
                  <a:srgbClr val="000000"/>
                </a:solidFill>
              </a:rPr>
              <a:t> (Harvard Education Press, 2014</a:t>
            </a:r>
            <a:r>
              <a:rPr lang="en-US" sz="2400" dirty="0" smtClean="0">
                <a:solidFill>
                  <a:srgbClr val="000000"/>
                </a:solidFill>
              </a:rPr>
              <a:t>).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Virtual Event: September </a:t>
            </a:r>
            <a:r>
              <a:rPr lang="en-US" sz="2400" dirty="0">
                <a:solidFill>
                  <a:srgbClr val="000000"/>
                </a:solidFill>
              </a:rPr>
              <a:t>25th from 9:00 am - 12:00 pm.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90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THE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</a:t>
            </a:r>
            <a:r>
              <a:rPr lang="en-US" dirty="0"/>
              <a:t>to Secondary Transition Planning </a:t>
            </a:r>
            <a:r>
              <a:rPr lang="en-US" dirty="0" smtClean="0"/>
              <a:t>Webinar</a:t>
            </a:r>
          </a:p>
          <a:p>
            <a:pPr lvl="1"/>
            <a:r>
              <a:rPr lang="en-US" dirty="0" smtClean="0"/>
              <a:t>September 22:  2:30 PM</a:t>
            </a:r>
          </a:p>
          <a:p>
            <a:r>
              <a:rPr lang="en-US" dirty="0"/>
              <a:t>Developing a Compliant Secondary Transition Plan in </a:t>
            </a:r>
            <a:r>
              <a:rPr lang="en-US" dirty="0" err="1"/>
              <a:t>EDPlan</a:t>
            </a:r>
            <a:r>
              <a:rPr lang="en-US" dirty="0"/>
              <a:t> Webinar</a:t>
            </a:r>
          </a:p>
          <a:p>
            <a:pPr lvl="1"/>
            <a:r>
              <a:rPr lang="en-US" dirty="0" smtClean="0"/>
              <a:t>September 24:  10:00 AM</a:t>
            </a:r>
          </a:p>
          <a:p>
            <a:r>
              <a:rPr lang="en-US" dirty="0" smtClean="0"/>
              <a:t>Listening Session for Special Education Directors</a:t>
            </a:r>
          </a:p>
          <a:p>
            <a:pPr lvl="1"/>
            <a:r>
              <a:rPr lang="en-US" dirty="0" smtClean="0"/>
              <a:t>Tuesday, October 6:   3:00 PM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4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Micro-Credential for Severe Profound Certification</a:t>
            </a:r>
          </a:p>
          <a:p>
            <a:r>
              <a:rPr lang="en-US" dirty="0" smtClean="0"/>
              <a:t>Evaluation and Eligibility Handbook</a:t>
            </a:r>
          </a:p>
          <a:p>
            <a:r>
              <a:rPr lang="en-US" dirty="0"/>
              <a:t>Autism </a:t>
            </a:r>
            <a:r>
              <a:rPr lang="en-US" dirty="0" smtClean="0"/>
              <a:t>Guidance</a:t>
            </a:r>
          </a:p>
          <a:p>
            <a:r>
              <a:rPr lang="en-US" dirty="0" smtClean="0"/>
              <a:t>Seclusion and Restraint</a:t>
            </a:r>
          </a:p>
          <a:p>
            <a:r>
              <a:rPr lang="en-US" dirty="0" smtClean="0"/>
              <a:t>Handbook/Policy</a:t>
            </a:r>
          </a:p>
          <a:p>
            <a:r>
              <a:rPr lang="en-US" dirty="0" smtClean="0"/>
              <a:t>Caseload/Class-Size</a:t>
            </a:r>
          </a:p>
          <a:p>
            <a:r>
              <a:rPr lang="en-US" dirty="0" smtClean="0"/>
              <a:t>Service Types</a:t>
            </a:r>
          </a:p>
          <a:p>
            <a:r>
              <a:rPr lang="en-US" dirty="0"/>
              <a:t>Behavior </a:t>
            </a:r>
            <a:r>
              <a:rPr lang="en-US" dirty="0" smtClean="0"/>
              <a:t>Summit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54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Continuing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Addressing Racism (in-house and district training)</a:t>
            </a:r>
          </a:p>
          <a:p>
            <a:r>
              <a:rPr lang="en-US" dirty="0" smtClean="0"/>
              <a:t>Certification </a:t>
            </a:r>
            <a:r>
              <a:rPr lang="en-US" dirty="0"/>
              <a:t>Rules/Policies</a:t>
            </a:r>
          </a:p>
          <a:p>
            <a:r>
              <a:rPr lang="en-US" dirty="0"/>
              <a:t>Special Education Personal Care Assistants</a:t>
            </a:r>
          </a:p>
          <a:p>
            <a:r>
              <a:rPr lang="en-US" dirty="0"/>
              <a:t>Dyslexia Screening</a:t>
            </a:r>
          </a:p>
          <a:p>
            <a:r>
              <a:rPr lang="en-US" dirty="0" smtClean="0"/>
              <a:t>Reworking </a:t>
            </a:r>
            <a:r>
              <a:rPr lang="en-US" dirty="0"/>
              <a:t>Monitoring Protocols (compliance/monitoring tool in EdPlan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Success Profile for Special Education Directors</a:t>
            </a:r>
          </a:p>
          <a:p>
            <a:r>
              <a:rPr lang="en-US" dirty="0" smtClean="0"/>
              <a:t>Managed Care and School Based Health Services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94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Systemic Improvement Plan (SSIP)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Our original reboot of our SSIP was rejected by the Office of Special Education Programs (OSEP).  We are now required to revisit our outcome of interest and our proposed activities. </a:t>
            </a:r>
          </a:p>
          <a:p>
            <a:r>
              <a:rPr lang="en-US" sz="2800" dirty="0" smtClean="0"/>
              <a:t>We will be holding stakeholder meetings over the next couple of months to present data and gather feedback. Please participate when possible.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32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SSIP</a:t>
            </a:r>
            <a:r>
              <a:rPr lang="en-US" dirty="0"/>
              <a:t> </a:t>
            </a:r>
            <a:r>
              <a:rPr lang="en-US" dirty="0" smtClean="0"/>
              <a:t>SIMR and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outcome focus </a:t>
            </a:r>
            <a:r>
              <a:rPr lang="en-US" b="1" dirty="0"/>
              <a:t>would still be </a:t>
            </a:r>
            <a:r>
              <a:rPr lang="en-US" b="1" dirty="0" smtClean="0"/>
              <a:t>Assessment. </a:t>
            </a:r>
          </a:p>
          <a:p>
            <a:r>
              <a:rPr lang="en-US" dirty="0" smtClean="0"/>
              <a:t>Target population: the “Additional Targeted Support and Improvement” (ATSI) schools that are identified due to low performance of special education students. </a:t>
            </a:r>
          </a:p>
          <a:p>
            <a:r>
              <a:rPr lang="en-US" dirty="0"/>
              <a:t>Goal: Create an "Agency Plan" (SES, SPDG, School Support, Instruction</a:t>
            </a:r>
            <a:r>
              <a:rPr lang="en-US" dirty="0" smtClean="0"/>
              <a:t>) to increase student academic outcomes among selected target schools</a:t>
            </a:r>
          </a:p>
          <a:p>
            <a:pPr lvl="1"/>
            <a:r>
              <a:rPr lang="en-US" dirty="0" smtClean="0"/>
              <a:t>Evidence-based practices to be determined.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8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SSIP: Infrastructure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Oklahoma Interconnected Systems Framework (OK ISF)</a:t>
            </a:r>
          </a:p>
          <a:p>
            <a:pPr lvl="1"/>
            <a:r>
              <a:rPr lang="en-US" dirty="0"/>
              <a:t>The Oklahoma Interconnected Systems </a:t>
            </a:r>
            <a:r>
              <a:rPr lang="en-US" dirty="0" smtClean="0"/>
              <a:t>Framework </a:t>
            </a:r>
            <a:r>
              <a:rPr lang="en-US" dirty="0"/>
              <a:t>would be </a:t>
            </a:r>
            <a:r>
              <a:rPr lang="en-US" dirty="0" smtClean="0"/>
              <a:t>structure used </a:t>
            </a:r>
            <a:r>
              <a:rPr lang="en-US" dirty="0"/>
              <a:t>to align our efforts, build resources, and implement the plan. </a:t>
            </a:r>
            <a:endParaRPr lang="en-US" dirty="0" smtClean="0"/>
          </a:p>
          <a:p>
            <a:pPr lvl="1"/>
            <a:r>
              <a:rPr lang="en-US" dirty="0" smtClean="0"/>
              <a:t>Purpose</a:t>
            </a:r>
            <a:r>
              <a:rPr lang="en-US" dirty="0"/>
              <a:t> </a:t>
            </a:r>
            <a:r>
              <a:rPr lang="en-US" dirty="0" smtClean="0"/>
              <a:t>of OK ISF</a:t>
            </a:r>
          </a:p>
          <a:p>
            <a:pPr lvl="2"/>
            <a:r>
              <a:rPr lang="en-US" dirty="0" smtClean="0"/>
              <a:t>To allow for </a:t>
            </a:r>
            <a:r>
              <a:rPr lang="en-US" dirty="0"/>
              <a:t>and </a:t>
            </a:r>
            <a:r>
              <a:rPr lang="en-US" dirty="0" smtClean="0"/>
              <a:t>foster </a:t>
            </a:r>
            <a:r>
              <a:rPr lang="en-US" dirty="0"/>
              <a:t>alignment </a:t>
            </a:r>
            <a:r>
              <a:rPr lang="en-US" dirty="0" smtClean="0"/>
              <a:t>of </a:t>
            </a:r>
            <a:r>
              <a:rPr lang="en-US" dirty="0"/>
              <a:t>educational and improvement endeavors, </a:t>
            </a:r>
            <a:r>
              <a:rPr lang="en-US" dirty="0" smtClean="0"/>
              <a:t>reduce </a:t>
            </a:r>
            <a:r>
              <a:rPr lang="en-US" dirty="0"/>
              <a:t>duplicative efforts, </a:t>
            </a:r>
            <a:r>
              <a:rPr lang="en-US" dirty="0" smtClean="0"/>
              <a:t>promote the </a:t>
            </a:r>
            <a:r>
              <a:rPr lang="en-US" dirty="0"/>
              <a:t>use of common language, and </a:t>
            </a:r>
            <a:r>
              <a:rPr lang="en-US" dirty="0" smtClean="0"/>
              <a:t>improve collaboration </a:t>
            </a:r>
            <a:r>
              <a:rPr lang="en-US" dirty="0"/>
              <a:t>at the OSDE.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499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SSIP: OK ISF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OK-ISF Team has broad interdepartmental representation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American Indian Education;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College &amp; Career Readiness;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Counseling, Bully Prevention, &amp; Alternative Education;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Curriculum and Instruction;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Educator Effectiveness;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Family and Community Engagement;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School Safety &amp; Security;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School Support &amp; Improvement;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SoonerStart &amp; Early Intervention; and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of Special Education </a:t>
            </a:r>
            <a:r>
              <a:rPr lang="en-US" dirty="0" smtClean="0"/>
              <a:t>Services.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7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99" y="1351722"/>
            <a:ext cx="11603603" cy="491390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1:00 </a:t>
            </a:r>
            <a:r>
              <a:rPr lang="en-US" dirty="0"/>
              <a:t>– 1:15</a:t>
            </a:r>
          </a:p>
          <a:p>
            <a:pPr marL="0" indent="0">
              <a:buNone/>
            </a:pPr>
            <a:r>
              <a:rPr lang="en-US" dirty="0"/>
              <a:t>A. Welcome – Linda Jaco</a:t>
            </a:r>
          </a:p>
          <a:p>
            <a:pPr marL="0" indent="0">
              <a:buNone/>
            </a:pPr>
            <a:r>
              <a:rPr lang="en-US" dirty="0"/>
              <a:t>B. Vice Chair Election Results</a:t>
            </a:r>
          </a:p>
          <a:p>
            <a:pPr marL="0" indent="0">
              <a:buNone/>
            </a:pPr>
            <a:r>
              <a:rPr lang="en-US" dirty="0"/>
              <a:t>1:15 – 1:45</a:t>
            </a:r>
          </a:p>
          <a:p>
            <a:pPr marL="0" indent="0">
              <a:buNone/>
            </a:pPr>
            <a:r>
              <a:rPr lang="en-US" dirty="0"/>
              <a:t>C. Role of the Panel – John Copenhaver (TAESE)</a:t>
            </a:r>
          </a:p>
          <a:p>
            <a:pPr marL="0" indent="0">
              <a:buNone/>
            </a:pPr>
            <a:r>
              <a:rPr lang="en-US" dirty="0"/>
              <a:t>1:45 – 2:15</a:t>
            </a:r>
          </a:p>
          <a:p>
            <a:pPr marL="0" indent="0">
              <a:buNone/>
            </a:pPr>
            <a:r>
              <a:rPr lang="en-US" dirty="0"/>
              <a:t>D. State of Special Education – Todd Loftin</a:t>
            </a:r>
          </a:p>
          <a:p>
            <a:pPr marL="0" indent="0">
              <a:buNone/>
            </a:pPr>
            <a:r>
              <a:rPr lang="en-US" dirty="0"/>
              <a:t>2:15 – 2:30: Break</a:t>
            </a:r>
          </a:p>
          <a:p>
            <a:pPr marL="0" indent="0">
              <a:buNone/>
            </a:pPr>
            <a:r>
              <a:rPr lang="en-US" dirty="0"/>
              <a:t>2:30 – 3:30</a:t>
            </a:r>
          </a:p>
          <a:p>
            <a:pPr marL="0" indent="0">
              <a:buNone/>
            </a:pPr>
            <a:r>
              <a:rPr lang="en-US" dirty="0"/>
              <a:t>E. Panel Priorities for 2020-2021 – John Copenhaver (TAESE)</a:t>
            </a:r>
          </a:p>
          <a:p>
            <a:pPr marL="0" indent="0">
              <a:buNone/>
            </a:pPr>
            <a:r>
              <a:rPr lang="en-US" dirty="0"/>
              <a:t>3:30 – 4:00</a:t>
            </a:r>
          </a:p>
          <a:p>
            <a:pPr marL="0" indent="0">
              <a:buNone/>
            </a:pPr>
            <a:r>
              <a:rPr lang="en-US" dirty="0"/>
              <a:t>F. Closing Remarks/Meetings for 2020-2021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C87788-702C-E14B-81CB-1D3DA606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4AB57-A7F9-D447-A48A-1DE753BF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2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384" y="2866185"/>
            <a:ext cx="8749439" cy="2739495"/>
          </a:xfrm>
        </p:spPr>
        <p:txBody>
          <a:bodyPr>
            <a:normAutofit fontScale="90000"/>
          </a:bodyPr>
          <a:lstStyle/>
          <a:p>
            <a:r>
              <a:rPr lang="en-US" dirty="0"/>
              <a:t>Panel Priorities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2020-2021 </a:t>
            </a:r>
            <a:r>
              <a:rPr lang="en-US" dirty="0"/>
              <a:t>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John </a:t>
            </a:r>
            <a:r>
              <a:rPr lang="en-US" dirty="0"/>
              <a:t>Copenhaver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TAESE)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93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Comment </a:t>
            </a:r>
          </a:p>
          <a:p>
            <a:r>
              <a:rPr lang="en-US" dirty="0" smtClean="0"/>
              <a:t>Next Meeting and Orientation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0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and 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6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and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519" y="1825625"/>
            <a:ext cx="118707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A. Welcome – </a:t>
            </a:r>
            <a:r>
              <a:rPr lang="en-US" dirty="0" smtClean="0"/>
              <a:t>Linda Jaco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smtClean="0"/>
              <a:t>Vice Chair Election Results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Our new vice chair is Dr. Penny </a:t>
            </a:r>
            <a:r>
              <a:rPr lang="en-US" dirty="0" err="1" smtClean="0"/>
              <a:t>Cantley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en-US" dirty="0" smtClean="0"/>
              <a:t>C. IDEA SAP Annual Report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12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Special Education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8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384" y="2422432"/>
            <a:ext cx="8749439" cy="2739495"/>
          </a:xfrm>
        </p:spPr>
        <p:txBody>
          <a:bodyPr>
            <a:normAutofit/>
          </a:bodyPr>
          <a:lstStyle/>
          <a:p>
            <a:r>
              <a:rPr lang="en-US" dirty="0" smtClean="0"/>
              <a:t>Role of the </a:t>
            </a:r>
            <a:r>
              <a:rPr lang="en-US" dirty="0"/>
              <a:t>Panel </a:t>
            </a:r>
            <a:r>
              <a:rPr lang="en-US" dirty="0" smtClean="0"/>
              <a:t>–</a:t>
            </a:r>
            <a:br>
              <a:rPr lang="en-US" dirty="0" smtClean="0"/>
            </a:br>
            <a:r>
              <a:rPr lang="en-US" dirty="0" smtClean="0"/>
              <a:t>John Copenhaver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TAESE)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All resources are on our homepage - </a:t>
            </a:r>
            <a:r>
              <a:rPr lang="en-US" dirty="0">
                <a:hlinkClick r:id="rId2"/>
              </a:rPr>
              <a:t>https://sde.ok.gov/special-education</a:t>
            </a:r>
            <a:endParaRPr lang="en-US" dirty="0"/>
          </a:p>
          <a:p>
            <a:r>
              <a:rPr lang="en-US" dirty="0" smtClean="0"/>
              <a:t>Distance Learning Guidance -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sde.ok.gov/sites/default/files/DistanceLearningGuidanceforSpecialEducation.pdf</a:t>
            </a:r>
            <a:endParaRPr lang="en-US" dirty="0" smtClean="0"/>
          </a:p>
          <a:p>
            <a:r>
              <a:rPr lang="en-US" dirty="0" smtClean="0"/>
              <a:t>IDEA FAQ -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sde.ok.gov/sites/default/files/IDEA%20FAQ%20Special%20Education%20COVID.pdf</a:t>
            </a:r>
            <a:endParaRPr lang="en-US" dirty="0" smtClean="0"/>
          </a:p>
          <a:p>
            <a:r>
              <a:rPr lang="en-US" u="sng" dirty="0">
                <a:hlinkClick r:id="rId5"/>
              </a:rPr>
              <a:t>New: Special Education &amp; Related Services During the 2020-21 School Year</a:t>
            </a:r>
            <a:endParaRPr lang="en-US" dirty="0"/>
          </a:p>
          <a:p>
            <a:r>
              <a:rPr lang="en-US" u="sng" dirty="0">
                <a:hlinkClick r:id="rId6"/>
              </a:rPr>
              <a:t>New: Planning for Virtual or Distance Learning Services and Developing a Contingency Plan in OK </a:t>
            </a:r>
            <a:r>
              <a:rPr lang="en-US" u="sng" dirty="0" err="1">
                <a:hlinkClick r:id="rId6"/>
              </a:rPr>
              <a:t>EDPlan</a:t>
            </a:r>
            <a:r>
              <a:rPr lang="en-US" u="sng" dirty="0">
                <a:hlinkClick r:id="rId6"/>
              </a:rPr>
              <a:t> 08/14/20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2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OSDE Return 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https://sde.ok.gov/sites/default/files/Return%20to%20Learn%20Oklahoma.pdf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6" name="Picture 2" descr="Return to Learn Oklaho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597" y="2563463"/>
            <a:ext cx="4969041" cy="379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12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COVID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617</a:t>
            </a:r>
          </a:p>
          <a:p>
            <a:r>
              <a:rPr lang="en-US" dirty="0" smtClean="0"/>
              <a:t>Leveraging the Power of Community</a:t>
            </a:r>
          </a:p>
          <a:p>
            <a:r>
              <a:rPr lang="en-US" dirty="0" smtClean="0"/>
              <a:t>Listening Sessions with Special Education Directors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IDEA B State Advisory Panel Meeting 9/17/2020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5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klahoma Education">
      <a:dk1>
        <a:srgbClr val="187BC0"/>
      </a:dk1>
      <a:lt1>
        <a:srgbClr val="FFFFFF"/>
      </a:lt1>
      <a:dk2>
        <a:srgbClr val="000000"/>
      </a:dk2>
      <a:lt2>
        <a:srgbClr val="E7E6E6"/>
      </a:lt2>
      <a:accent1>
        <a:srgbClr val="187BC0"/>
      </a:accent1>
      <a:accent2>
        <a:srgbClr val="326820"/>
      </a:accent2>
      <a:accent3>
        <a:srgbClr val="D15420"/>
      </a:accent3>
      <a:accent4>
        <a:srgbClr val="DE9027"/>
      </a:accent4>
      <a:accent5>
        <a:srgbClr val="004E9A"/>
      </a:accent5>
      <a:accent6>
        <a:srgbClr val="787878"/>
      </a:accent6>
      <a:hlink>
        <a:srgbClr val="0066A6"/>
      </a:hlink>
      <a:folHlink>
        <a:srgbClr val="1CA6D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F2CE7379297D458A5AD411F3372CCC" ma:contentTypeVersion="15" ma:contentTypeDescription="Create a new document." ma:contentTypeScope="" ma:versionID="af9dd695d4bd43654e7910c924709beb">
  <xsd:schema xmlns:xsd="http://www.w3.org/2001/XMLSchema" xmlns:xs="http://www.w3.org/2001/XMLSchema" xmlns:p="http://schemas.microsoft.com/office/2006/metadata/properties" xmlns:ns1="http://schemas.microsoft.com/sharepoint/v3" xmlns:ns3="4fdacb89-5254-4a1e-a620-8761609a9dc0" xmlns:ns4="c1ac1c4b-2739-4454-9d29-faf2d880da4d" targetNamespace="http://schemas.microsoft.com/office/2006/metadata/properties" ma:root="true" ma:fieldsID="ddb518d1441f08a5574917444ea91f7f" ns1:_="" ns3:_="" ns4:_="">
    <xsd:import namespace="http://schemas.microsoft.com/sharepoint/v3"/>
    <xsd:import namespace="4fdacb89-5254-4a1e-a620-8761609a9dc0"/>
    <xsd:import namespace="c1ac1c4b-2739-4454-9d29-faf2d880da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acb89-5254-4a1e-a620-8761609a9d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ac1c4b-2739-4454-9d29-faf2d880da4d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90434B-CBE5-4AE1-BB9A-78471F5B267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c1ac1c4b-2739-4454-9d29-faf2d880da4d"/>
    <ds:schemaRef ds:uri="4fdacb89-5254-4a1e-a620-8761609a9dc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CA3F46C-AC89-4C25-BF43-A48BFC5C96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9AFCBA-0A8B-43EA-B0C3-1A9746CE1B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dacb89-5254-4a1e-a620-8761609a9dc0"/>
    <ds:schemaRef ds:uri="c1ac1c4b-2739-4454-9d29-faf2d880da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1004</Words>
  <Application>Microsoft Office PowerPoint</Application>
  <PresentationFormat>Widescreen</PresentationFormat>
  <Paragraphs>142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IDEA Part B State Advisory Panel</vt:lpstr>
      <vt:lpstr>AGENDA</vt:lpstr>
      <vt:lpstr>Welcome and Introduction</vt:lpstr>
      <vt:lpstr>Welcome and Introduction</vt:lpstr>
      <vt:lpstr>State of Special Education</vt:lpstr>
      <vt:lpstr>Role of the Panel – John Copenhaver  (TAESE) </vt:lpstr>
      <vt:lpstr>COVID Resources</vt:lpstr>
      <vt:lpstr>OSDE Return to Learn</vt:lpstr>
      <vt:lpstr>Additional COVID Activities</vt:lpstr>
      <vt:lpstr>District-Level Boot Camp and OKEdge</vt:lpstr>
      <vt:lpstr>Paraprofessional Certification for Special Education (Tier 2) </vt:lpstr>
      <vt:lpstr>SAVE THE DATE</vt:lpstr>
      <vt:lpstr>SAVE THE DATE</vt:lpstr>
      <vt:lpstr>Continuing Activities</vt:lpstr>
      <vt:lpstr>Continuing Activities</vt:lpstr>
      <vt:lpstr>State Systemic Improvement Plan (SSIP)</vt:lpstr>
      <vt:lpstr>SSIP SIMR and Population</vt:lpstr>
      <vt:lpstr>SSIP: Infrastructure Improvement</vt:lpstr>
      <vt:lpstr>SSIP: OK ISF</vt:lpstr>
      <vt:lpstr>Panel Priorities for  2020-2021 –  John Copenhaver  (TAESE)  </vt:lpstr>
      <vt:lpstr>Wrapping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 Ingram</dc:creator>
  <cp:lastModifiedBy>Abby Johnson</cp:lastModifiedBy>
  <cp:revision>99</cp:revision>
  <dcterms:created xsi:type="dcterms:W3CDTF">2020-03-05T01:01:19Z</dcterms:created>
  <dcterms:modified xsi:type="dcterms:W3CDTF">2020-09-18T20:51:08Z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0x010100E4F2CE7379297D458A5AD411F3372CCC</vt:lpwstr>
  </property>
</Properties>
</file>