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7" r:id="rId4"/>
    <p:sldId id="269" r:id="rId5"/>
    <p:sldId id="270" r:id="rId6"/>
    <p:sldId id="271" r:id="rId7"/>
    <p:sldId id="290" r:id="rId8"/>
    <p:sldId id="298" r:id="rId9"/>
    <p:sldId id="272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A810E-C32F-4EDF-A3ED-D8CB2E52EF11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8F4D-C9B4-4EFA-9583-A08E001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8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4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1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2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image,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7744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3733800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5791200"/>
            <a:ext cx="4876800" cy="304800"/>
          </a:xfrm>
        </p:spPr>
        <p:txBody>
          <a:bodyPr/>
          <a:lstStyle>
            <a:lvl1pPr marL="0" indent="0" algn="ctr">
              <a:buNone/>
              <a:defRPr sz="1000"/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2057400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3200" y="3810000"/>
            <a:ext cx="57912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7600" y="3810000"/>
            <a:ext cx="57912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3200" y="47744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0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1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524000"/>
            <a:ext cx="11988800" cy="3767328"/>
          </a:xfrm>
        </p:spPr>
        <p:txBody>
          <a:bodyPr/>
          <a:lstStyle>
            <a:lvl1pPr marL="0" indent="0" algn="ctr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1739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3886200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7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Content Reverse">
    <p:bg>
      <p:bgPr>
        <a:solidFill>
          <a:srgbClr val="006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1524000"/>
            <a:ext cx="11988800" cy="376732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everse">
    <p:bg>
      <p:bgPr>
        <a:solidFill>
          <a:srgbClr val="006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1739"/>
            <a:ext cx="10871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7400"/>
            <a:ext cx="11785600" cy="3886200"/>
          </a:xfrm>
        </p:spPr>
        <p:txBody>
          <a:bodyPr anchor="t" anchorCtr="0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096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0"/>
            <a:ext cx="11785600" cy="3886200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51054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5029200"/>
            <a:ext cx="10058400" cy="27432"/>
          </a:xfrm>
          <a:prstGeom prst="rect">
            <a:avLst/>
          </a:prstGeom>
          <a:solidFill>
            <a:srgbClr val="06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221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Reverse">
    <p:bg>
      <p:bgPr>
        <a:solidFill>
          <a:srgbClr val="006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51054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5029200"/>
            <a:ext cx="100584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99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  <a:ln>
            <a:solidFill>
              <a:srgbClr val="065E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FA364B0F-B49C-4599-95EE-5C87DDB9D2A6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7246EE0-4AE8-42E4-A453-82C11AA2D9C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44" y="6081268"/>
            <a:ext cx="1456175" cy="6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rgbClr val="006BAA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CEDB-C9EB-45DB-86EF-D1C2F4F1A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Accessibility in K-12</a:t>
            </a:r>
          </a:p>
        </p:txBody>
      </p:sp>
    </p:spTree>
    <p:extLst>
      <p:ext uri="{BB962C8B-B14F-4D97-AF65-F5344CB8AC3E}">
        <p14:creationId xmlns:p14="http://schemas.microsoft.com/office/powerpoint/2010/main" val="121182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9D81-5E85-4755-B27A-B5EB0AC5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217C-942B-4F0A-880C-0B633E50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Civil Rights</a:t>
            </a:r>
          </a:p>
        </p:txBody>
      </p:sp>
    </p:spTree>
    <p:extLst>
      <p:ext uri="{BB962C8B-B14F-4D97-AF65-F5344CB8AC3E}">
        <p14:creationId xmlns:p14="http://schemas.microsoft.com/office/powerpoint/2010/main" val="384741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62DE-37CF-412B-8202-E9C9E7ED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BE9AF-1823-47DF-97ED-17A2B68CD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and educational technology</a:t>
            </a:r>
          </a:p>
          <a:p>
            <a:r>
              <a:rPr lang="en-US" dirty="0"/>
              <a:t>Digital curricula</a:t>
            </a:r>
          </a:p>
          <a:p>
            <a:r>
              <a:rPr lang="en-US" dirty="0"/>
              <a:t>Administrative and productivity tools</a:t>
            </a:r>
          </a:p>
          <a:p>
            <a:r>
              <a:rPr lang="en-US" dirty="0"/>
              <a:t>Websites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Mobile apps</a:t>
            </a:r>
          </a:p>
        </p:txBody>
      </p:sp>
    </p:spTree>
    <p:extLst>
      <p:ext uri="{BB962C8B-B14F-4D97-AF65-F5344CB8AC3E}">
        <p14:creationId xmlns:p14="http://schemas.microsoft.com/office/powerpoint/2010/main" val="234077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DAFF3D-91C8-4039-A99A-7980F3D5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E734BE-6013-44D7-99ED-A18071E6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Accessibility Forward</a:t>
            </a:r>
          </a:p>
        </p:txBody>
      </p:sp>
    </p:spTree>
    <p:extLst>
      <p:ext uri="{BB962C8B-B14F-4D97-AF65-F5344CB8AC3E}">
        <p14:creationId xmlns:p14="http://schemas.microsoft.com/office/powerpoint/2010/main" val="80200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ED52C-739E-44E1-92EC-4D8D8CC8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5CFD9-1A05-4B59-B77C-6024B8AA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Bake accessibility into creation</a:t>
            </a:r>
          </a:p>
          <a:p>
            <a:r>
              <a:rPr lang="en-US" dirty="0"/>
              <a:t>Build accessibility into technology use and purchase decisions</a:t>
            </a:r>
          </a:p>
          <a:p>
            <a:r>
              <a:rPr lang="en-US" dirty="0"/>
              <a:t>Integrate accessibility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80222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B7B7-BDF5-4A12-9E37-16D4B687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Practically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24DF-1792-4C22-B204-74575895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is money</a:t>
            </a:r>
          </a:p>
          <a:p>
            <a:r>
              <a:rPr lang="en-US" dirty="0"/>
              <a:t>Doing accessibility at the end costs time</a:t>
            </a:r>
          </a:p>
        </p:txBody>
      </p:sp>
    </p:spTree>
    <p:extLst>
      <p:ext uri="{BB962C8B-B14F-4D97-AF65-F5344CB8AC3E}">
        <p14:creationId xmlns:p14="http://schemas.microsoft.com/office/powerpoint/2010/main" val="358894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CD45-0BDB-487F-9275-8EA90EDF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Accessibility Holistically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6AA5-730A-40D7-887E-AAB355B77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creates and influences our technology?</a:t>
            </a:r>
          </a:p>
          <a:p>
            <a:pPr lvl="1"/>
            <a:r>
              <a:rPr lang="en-US" dirty="0"/>
              <a:t>Special educators</a:t>
            </a:r>
          </a:p>
          <a:p>
            <a:pPr lvl="1"/>
            <a:r>
              <a:rPr lang="en-US" dirty="0"/>
              <a:t>Teachers</a:t>
            </a:r>
          </a:p>
          <a:p>
            <a:pPr lvl="1"/>
            <a:r>
              <a:rPr lang="en-US" dirty="0"/>
              <a:t>Classroom technology experts</a:t>
            </a:r>
          </a:p>
          <a:p>
            <a:pPr lvl="1"/>
            <a:r>
              <a:rPr lang="en-US" dirty="0"/>
              <a:t>Information technology</a:t>
            </a:r>
          </a:p>
          <a:p>
            <a:pPr lvl="1"/>
            <a:r>
              <a:rPr lang="en-US" dirty="0"/>
              <a:t>Marketing and web</a:t>
            </a:r>
          </a:p>
          <a:p>
            <a:pPr lvl="1"/>
            <a:r>
              <a:rPr lang="en-US" dirty="0"/>
              <a:t>Purchasing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146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F4DF-2E71-4110-908A-8785B203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Q’s and 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1A6C-DE6E-46B0-96EF-3B4BCFA1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away!</a:t>
            </a:r>
          </a:p>
        </p:txBody>
      </p:sp>
    </p:spTree>
    <p:extLst>
      <p:ext uri="{BB962C8B-B14F-4D97-AF65-F5344CB8AC3E}">
        <p14:creationId xmlns:p14="http://schemas.microsoft.com/office/powerpoint/2010/main" val="22886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Control</a:t>
            </a:r>
          </a:p>
        </p:txBody>
      </p:sp>
      <p:pic>
        <p:nvPicPr>
          <p:cNvPr id="6" name="Content Placeholder 5" descr="Dragon Naturally Speak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0574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60599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Mouse-less Web</a:t>
            </a:r>
          </a:p>
        </p:txBody>
      </p:sp>
      <p:pic>
        <p:nvPicPr>
          <p:cNvPr id="4" name="Content Placeholder 3" descr="Close-up of keys on a standard Windows keyboard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7" y="2057400"/>
            <a:ext cx="5573485" cy="3886200"/>
          </a:xfrm>
        </p:spPr>
      </p:pic>
    </p:spTree>
    <p:extLst>
      <p:ext uri="{BB962C8B-B14F-4D97-AF65-F5344CB8AC3E}">
        <p14:creationId xmlns:p14="http://schemas.microsoft.com/office/powerpoint/2010/main" val="384111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 Reading Software and Refreshable Braille Displays</a:t>
            </a:r>
          </a:p>
        </p:txBody>
      </p:sp>
      <p:pic>
        <p:nvPicPr>
          <p:cNvPr id="6" name="Content Placeholder 5" descr="Refreshable Braille Display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8" y="2132214"/>
            <a:ext cx="4979324" cy="373657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6099060"/>
            <a:ext cx="1042711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err="1">
                <a:solidFill>
                  <a:schemeClr val="bg1"/>
                </a:solidFill>
              </a:rPr>
              <a:t>Eddau</a:t>
            </a:r>
            <a:r>
              <a:rPr lang="en-US" dirty="0">
                <a:solidFill>
                  <a:schemeClr val="bg1"/>
                </a:solidFill>
              </a:rPr>
              <a:t> (Own work) [CC0],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4637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Interface</a:t>
            </a:r>
          </a:p>
        </p:txBody>
      </p:sp>
      <p:pic>
        <p:nvPicPr>
          <p:cNvPr id="6" name="Content Placeholder 5" descr="Single button switch with hand depressing it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83" y="2134292"/>
            <a:ext cx="2797233" cy="37324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5953432"/>
            <a:ext cx="12071555" cy="3048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By </a:t>
            </a:r>
            <a:r>
              <a:rPr lang="en-US" sz="1400" dirty="0" err="1">
                <a:solidFill>
                  <a:schemeClr val="bg1"/>
                </a:solidFill>
              </a:rPr>
              <a:t>vtsaran</a:t>
            </a:r>
            <a:r>
              <a:rPr lang="en-US" sz="1400" dirty="0">
                <a:solidFill>
                  <a:schemeClr val="bg1"/>
                </a:solidFill>
              </a:rPr>
              <a:t> - http://www.flickr.com/photos/7871760@N02/2956430381/sizes/l/, CC BY 2.0, https://commons.wikimedia.org/w/index.php?curid=20938797</a:t>
            </a:r>
          </a:p>
        </p:txBody>
      </p:sp>
    </p:spTree>
    <p:extLst>
      <p:ext uri="{BB962C8B-B14F-4D97-AF65-F5344CB8AC3E}">
        <p14:creationId xmlns:p14="http://schemas.microsoft.com/office/powerpoint/2010/main" val="222721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5ED9-CAB8-4C20-BAE9-DA583C9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Assistive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7BA3-6EA5-4B0C-ACF6-DA14DBA5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everyone with a disability uses it</a:t>
            </a:r>
          </a:p>
          <a:p>
            <a:r>
              <a:rPr lang="en-US" dirty="0"/>
              <a:t>Assistive technology does not equal accessibility</a:t>
            </a:r>
          </a:p>
          <a:p>
            <a:r>
              <a:rPr lang="en-US" dirty="0"/>
              <a:t>Assistive technology may change an interaction with a device</a:t>
            </a:r>
          </a:p>
          <a:p>
            <a:r>
              <a:rPr lang="en-US" dirty="0"/>
              <a:t>Web must be able to interact and inform</a:t>
            </a:r>
          </a:p>
        </p:txBody>
      </p:sp>
    </p:spTree>
    <p:extLst>
      <p:ext uri="{BB962C8B-B14F-4D97-AF65-F5344CB8AC3E}">
        <p14:creationId xmlns:p14="http://schemas.microsoft.com/office/powerpoint/2010/main" val="213139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9D48-7D8A-4363-9A22-A9435819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825F-4697-4624-AD72-F28E80D2F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“Accessible” means that individuals with disabilities are able to </a:t>
            </a:r>
            <a:r>
              <a:rPr lang="en-US" b="1" dirty="0"/>
              <a:t>independently</a:t>
            </a:r>
            <a:r>
              <a:rPr lang="en-US" dirty="0"/>
              <a:t> acquire the </a:t>
            </a:r>
            <a:r>
              <a:rPr lang="en-US" b="1" dirty="0"/>
              <a:t>same</a:t>
            </a:r>
            <a:r>
              <a:rPr lang="en-US" dirty="0"/>
              <a:t> information, engage in the </a:t>
            </a:r>
            <a:r>
              <a:rPr lang="en-US" b="1" dirty="0"/>
              <a:t>same</a:t>
            </a:r>
            <a:r>
              <a:rPr lang="en-US" dirty="0"/>
              <a:t> interactions, and enjoy the </a:t>
            </a:r>
            <a:r>
              <a:rPr lang="en-US" b="1" dirty="0"/>
              <a:t>same</a:t>
            </a:r>
            <a:r>
              <a:rPr lang="en-US" dirty="0"/>
              <a:t> services within the </a:t>
            </a:r>
            <a:r>
              <a:rPr lang="en-US" b="1" dirty="0"/>
              <a:t>same</a:t>
            </a:r>
            <a:r>
              <a:rPr lang="en-US" dirty="0"/>
              <a:t> timeframe as individuals without disabilities, with substantially equivalent ease of use.</a:t>
            </a:r>
          </a:p>
          <a:p>
            <a:pPr lvl="1"/>
            <a:r>
              <a:rPr lang="en-US" dirty="0"/>
              <a:t>From Department of Education Office of Civil Rights</a:t>
            </a:r>
          </a:p>
        </p:txBody>
      </p:sp>
    </p:spTree>
    <p:extLst>
      <p:ext uri="{BB962C8B-B14F-4D97-AF65-F5344CB8AC3E}">
        <p14:creationId xmlns:p14="http://schemas.microsoft.com/office/powerpoint/2010/main" val="71881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3298-B23A-486C-916B-DBDCB114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Know what Accessible Looks and Acts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E23E7-AF8A-4C38-9760-CCA12014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standards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Federal policy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State law</a:t>
            </a:r>
          </a:p>
        </p:txBody>
      </p:sp>
    </p:spTree>
    <p:extLst>
      <p:ext uri="{BB962C8B-B14F-4D97-AF65-F5344CB8AC3E}">
        <p14:creationId xmlns:p14="http://schemas.microsoft.com/office/powerpoint/2010/main" val="10695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B6C-F445-4603-BF68-48C3E868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Stuff (Stay with 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E856-0F80-46D1-8E6D-56D258D4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Disabilities Education Act (IDEA)</a:t>
            </a:r>
          </a:p>
          <a:p>
            <a:r>
              <a:rPr lang="en-US" dirty="0"/>
              <a:t>Section 504</a:t>
            </a:r>
          </a:p>
          <a:p>
            <a:r>
              <a:rPr lang="en-US" dirty="0"/>
              <a:t>The Americans with Disabilities Act</a:t>
            </a:r>
          </a:p>
        </p:txBody>
      </p:sp>
    </p:spTree>
    <p:extLst>
      <p:ext uri="{BB962C8B-B14F-4D97-AF65-F5344CB8AC3E}">
        <p14:creationId xmlns:p14="http://schemas.microsoft.com/office/powerpoint/2010/main" val="222207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T 18">
  <a:themeElements>
    <a:clrScheme name="New ABT">
      <a:dk1>
        <a:srgbClr val="006BAA"/>
      </a:dk1>
      <a:lt1>
        <a:sysClr val="window" lastClr="FFFFFF"/>
      </a:lt1>
      <a:dk2>
        <a:srgbClr val="006BAA"/>
      </a:dk2>
      <a:lt2>
        <a:srgbClr val="DEDEE0"/>
      </a:lt2>
      <a:accent1>
        <a:srgbClr val="0068A8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3555"/>
      </a:hlink>
      <a:folHlink>
        <a:srgbClr val="33B3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T 18" id="{2CD6517C-3F57-4668-A6CA-FA258F37C5FF}" vid="{1A266A57-CBE7-4F35-9018-C38A4E1F16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18</Template>
  <TotalTime>1431</TotalTime>
  <Words>255</Words>
  <Application>Microsoft Office PowerPoint</Application>
  <PresentationFormat>Widescreen</PresentationFormat>
  <Paragraphs>54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ABT 18</vt:lpstr>
      <vt:lpstr>Technology Accessibility in K-12</vt:lpstr>
      <vt:lpstr>Speech Control</vt:lpstr>
      <vt:lpstr>The Mouse-less Web</vt:lpstr>
      <vt:lpstr>Screen Reading Software and Refreshable Braille Displays</vt:lpstr>
      <vt:lpstr>Switch Interface</vt:lpstr>
      <vt:lpstr>About Assistive Technology</vt:lpstr>
      <vt:lpstr>Accessibility Defined</vt:lpstr>
      <vt:lpstr>We Know what Accessible Looks and Acts Like</vt:lpstr>
      <vt:lpstr>Legal Stuff (Stay with Me)</vt:lpstr>
      <vt:lpstr>Intersections</vt:lpstr>
      <vt:lpstr>Technology</vt:lpstr>
      <vt:lpstr>How?</vt:lpstr>
      <vt:lpstr>Big Picture Steps</vt:lpstr>
      <vt:lpstr>Practically Speaking</vt:lpstr>
      <vt:lpstr>Address Accessibility Holistically</vt:lpstr>
      <vt:lpstr>Q’s and A’s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Overview February 2021</dc:title>
  <dc:creator>Carr, Rob</dc:creator>
  <cp:lastModifiedBy>Abby Johnson</cp:lastModifiedBy>
  <cp:revision>5</cp:revision>
  <dcterms:created xsi:type="dcterms:W3CDTF">2021-02-24T16:23:01Z</dcterms:created>
  <dcterms:modified xsi:type="dcterms:W3CDTF">2021-03-02T19:23:32Z</dcterms:modified>
</cp:coreProperties>
</file>