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7239C35-32B1-486A-A7E2-EB845CF03646}">
  <a:tblStyle styleId="{67239C35-32B1-486A-A7E2-EB845CF036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7ecb03dac_0_8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 graphic/visual to support rubric structure explanation.</a:t>
            </a:r>
            <a:endParaRPr/>
          </a:p>
        </p:txBody>
      </p:sp>
      <p:sp>
        <p:nvSpPr>
          <p:cNvPr id="145" name="Google Shape;145;gd7ecb03dac_0_8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a02a261c7_0_6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8" name="Google Shape;158;gda02a261c7_0_6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7ecb03dac_0_10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 graphic/visual to support rubric structure explanation.</a:t>
            </a:r>
            <a:endParaRPr/>
          </a:p>
        </p:txBody>
      </p:sp>
      <p:sp>
        <p:nvSpPr>
          <p:cNvPr id="168" name="Google Shape;168;gd7ecb03dac_0_10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d7ecb03dac_0_1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d7ecb03dac_0_1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962f28c084c5a29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  <p:sp>
        <p:nvSpPr>
          <p:cNvPr id="188" name="Google Shape;188;g962f28c084c5a29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06dae232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900"/>
              </a:spcBef>
              <a:spcAft>
                <a:spcPts val="0"/>
              </a:spcAft>
              <a:buClr>
                <a:srgbClr val="187BC0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ECE rubric interrater reliability values: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Gateway 1 - 92%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Gateway 2 - 83%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Gateway 3 - 78%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Overall  - 85.7%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187BC0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Math</a:t>
            </a:r>
            <a:r>
              <a:rPr lang="en" sz="1200">
                <a:solidFill>
                  <a:schemeClr val="dk1"/>
                </a:solidFill>
              </a:rPr>
              <a:t> rubric interrater reliability values: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Gateway 1 - 62.5%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Gateway 2 - 75%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Gateway 3 - 62.5%</a:t>
            </a:r>
            <a:endParaRPr sz="1200"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Overall  - 68%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94" name="Google Shape;194;g1106dae232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de9500eb2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de9500eb2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de9500eb21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de9500eb2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d7f22c6e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d7f22c6e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the exception of Elementary ELA and PK-12 Computer Science, Secondary ELA and PK-12 World Languages Other Than English we will reach out ot reviewers from past years or recruit </a:t>
            </a:r>
            <a:r>
              <a:rPr lang="en"/>
              <a:t>people</a:t>
            </a:r>
            <a:r>
              <a:rPr lang="en"/>
              <a:t> as needed using the current application </a:t>
            </a:r>
            <a:r>
              <a:rPr lang="en"/>
              <a:t>approved</a:t>
            </a:r>
            <a:r>
              <a:rPr lang="en"/>
              <a:t> by the Committee this year.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a76ed27c9b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a76ed27c9b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7ecb03dac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7ecb03dac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3413a22a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3413a22a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59638a6ba_0_1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1159638a6ba_0_1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59638a6ba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59638a6ba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59638a6ba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59638a6ba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59638a6ba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59638a6ba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6.4.21 STC Agenda Item #8 Remaining slides of presentation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e9500eb2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e9500eb2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d162f7a4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d162f7a4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278296" y="841772"/>
            <a:ext cx="42117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78296" y="2701528"/>
            <a:ext cx="4211700" cy="7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descr="A close up of Oklahoma logo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15471" t="14013"/>
          <a:stretch/>
        </p:blipFill>
        <p:spPr>
          <a:xfrm>
            <a:off x="4489849" y="-1"/>
            <a:ext cx="4654150" cy="4734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klahoma Education Logo" id="14" name="Google Shape;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296" y="4001556"/>
            <a:ext cx="2286002" cy="733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_1 1">
  <p:cSld name="SECTION_HEADER_1_1">
    <p:bg>
      <p:bgPr>
        <a:solidFill>
          <a:srgbClr val="E35D0B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9" name="Google Shape;69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Google Shape;71;p1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_1 1 1">
  <p:cSld name="SECTION_HEADER_1_1_1">
    <p:bg>
      <p:bgPr>
        <a:solidFill>
          <a:srgbClr val="90268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5" name="Google Shape;75;p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2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klahoma Logo" id="16" name="Google Shape;16;p3"/>
          <p:cNvPicPr preferRelativeResize="0"/>
          <p:nvPr/>
        </p:nvPicPr>
        <p:blipFill rotWithShape="1">
          <a:blip r:embed="rId2">
            <a:alphaModFix/>
          </a:blip>
          <a:srcRect b="33489" l="580" r="-1" t="386"/>
          <a:stretch/>
        </p:blipFill>
        <p:spPr>
          <a:xfrm>
            <a:off x="0" y="0"/>
            <a:ext cx="9144000" cy="342453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type="title"/>
          </p:nvPr>
        </p:nvSpPr>
        <p:spPr>
          <a:xfrm>
            <a:off x="275750" y="1282304"/>
            <a:ext cx="41088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275750" y="3508375"/>
            <a:ext cx="8592600" cy="10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89A8D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9A8D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A8D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A8D2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A8D2"/>
              </a:buClr>
              <a:buSzPts val="1200"/>
              <a:buNone/>
              <a:defRPr sz="1200">
                <a:solidFill>
                  <a:srgbClr val="89A8D2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A8D2"/>
              </a:buClr>
              <a:buSzPts val="1200"/>
              <a:buNone/>
              <a:defRPr sz="1200">
                <a:solidFill>
                  <a:srgbClr val="89A8D2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A8D2"/>
              </a:buClr>
              <a:buSzPts val="1200"/>
              <a:buNone/>
              <a:defRPr sz="1200">
                <a:solidFill>
                  <a:srgbClr val="89A8D2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A8D2"/>
              </a:buClr>
              <a:buSzPts val="1200"/>
              <a:buNone/>
              <a:defRPr sz="1200">
                <a:solidFill>
                  <a:srgbClr val="89A8D2"/>
                </a:solidFill>
              </a:defRPr>
            </a:lvl9pPr>
          </a:lstStyle>
          <a:p/>
        </p:txBody>
      </p:sp>
      <p:pic>
        <p:nvPicPr>
          <p:cNvPr descr="Oklahoma Education Logo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3901" y="4684912"/>
            <a:ext cx="1127097" cy="361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3"/>
          <p:cNvCxnSpPr/>
          <p:nvPr/>
        </p:nvCxnSpPr>
        <p:spPr>
          <a:xfrm>
            <a:off x="385372" y="4809398"/>
            <a:ext cx="0" cy="200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" name="Google Shape;21;p3"/>
          <p:cNvSpPr txBox="1"/>
          <p:nvPr/>
        </p:nvSpPr>
        <p:spPr>
          <a:xfrm>
            <a:off x="354525" y="4756446"/>
            <a:ext cx="2695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6"/>
                </a:solidFill>
              </a:rPr>
              <a:t>Oklahoma State Department of Education</a:t>
            </a:r>
            <a:endParaRPr sz="9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2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327" r="327" t="0"/>
          <a:stretch/>
        </p:blipFill>
        <p:spPr>
          <a:xfrm>
            <a:off x="0" y="0"/>
            <a:ext cx="9144000" cy="342453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/>
          <p:nvPr>
            <p:ph type="title"/>
          </p:nvPr>
        </p:nvSpPr>
        <p:spPr>
          <a:xfrm>
            <a:off x="275750" y="1282304"/>
            <a:ext cx="41088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75750" y="3508375"/>
            <a:ext cx="8592600" cy="10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35D0B"/>
              </a:buClr>
              <a:buSzPts val="1500"/>
              <a:buNone/>
              <a:defRPr sz="1500">
                <a:solidFill>
                  <a:srgbClr val="E35D0B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35D0B"/>
              </a:buClr>
              <a:buSzPts val="1400"/>
              <a:buNone/>
              <a:defRPr sz="1400">
                <a:solidFill>
                  <a:srgbClr val="E35D0B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35D0B"/>
              </a:buClr>
              <a:buSzPts val="1200"/>
              <a:buNone/>
              <a:defRPr sz="1200">
                <a:solidFill>
                  <a:srgbClr val="E35D0B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35D0B"/>
              </a:buClr>
              <a:buSzPts val="1200"/>
              <a:buNone/>
              <a:defRPr sz="1200">
                <a:solidFill>
                  <a:srgbClr val="E35D0B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35D0B"/>
              </a:buClr>
              <a:buSzPts val="1200"/>
              <a:buNone/>
              <a:defRPr sz="1200">
                <a:solidFill>
                  <a:srgbClr val="E35D0B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35D0B"/>
              </a:buClr>
              <a:buSzPts val="1200"/>
              <a:buNone/>
              <a:defRPr sz="1200">
                <a:solidFill>
                  <a:srgbClr val="E35D0B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35D0B"/>
              </a:buClr>
              <a:buSzPts val="1200"/>
              <a:buNone/>
              <a:defRPr sz="1200">
                <a:solidFill>
                  <a:srgbClr val="E35D0B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35D0B"/>
              </a:buClr>
              <a:buSzPts val="1200"/>
              <a:buNone/>
              <a:defRPr sz="1200">
                <a:solidFill>
                  <a:srgbClr val="E35D0B"/>
                </a:solidFill>
              </a:defRPr>
            </a:lvl9pPr>
          </a:lstStyle>
          <a:p/>
        </p:txBody>
      </p:sp>
      <p:pic>
        <p:nvPicPr>
          <p:cNvPr descr="Oklahoma Education Logo" id="26" name="Google Shape;2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3901" y="4684912"/>
            <a:ext cx="1127097" cy="361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4"/>
          <p:cNvCxnSpPr/>
          <p:nvPr/>
        </p:nvCxnSpPr>
        <p:spPr>
          <a:xfrm>
            <a:off x="385372" y="4809398"/>
            <a:ext cx="0" cy="200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" name="Google Shape;28;p4"/>
          <p:cNvSpPr txBox="1"/>
          <p:nvPr/>
        </p:nvSpPr>
        <p:spPr>
          <a:xfrm>
            <a:off x="354525" y="4756446"/>
            <a:ext cx="2695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6"/>
                </a:solidFill>
              </a:rPr>
              <a:t>Oklahoma State Department of Education</a:t>
            </a:r>
            <a:endParaRPr sz="9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 1">
  <p:cSld name="SECTION_HEADER_2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"/>
          <p:cNvPicPr preferRelativeResize="0"/>
          <p:nvPr/>
        </p:nvPicPr>
        <p:blipFill rotWithShape="1">
          <a:blip r:embed="rId2">
            <a:alphaModFix/>
          </a:blip>
          <a:srcRect b="119" l="0" r="0" t="119"/>
          <a:stretch/>
        </p:blipFill>
        <p:spPr>
          <a:xfrm>
            <a:off x="-41212" y="-30900"/>
            <a:ext cx="9226526" cy="34554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 txBox="1"/>
          <p:nvPr>
            <p:ph type="title"/>
          </p:nvPr>
        </p:nvSpPr>
        <p:spPr>
          <a:xfrm>
            <a:off x="275750" y="1282304"/>
            <a:ext cx="41088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275750" y="3508375"/>
            <a:ext cx="8592600" cy="10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AA84F"/>
              </a:buClr>
              <a:buSzPts val="1500"/>
              <a:buNone/>
              <a:defRPr sz="1500">
                <a:solidFill>
                  <a:srgbClr val="6AA84F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AA84F"/>
              </a:buClr>
              <a:buSzPts val="1400"/>
              <a:buNone/>
              <a:defRPr sz="1400">
                <a:solidFill>
                  <a:srgbClr val="6AA84F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AA84F"/>
              </a:buClr>
              <a:buSzPts val="1200"/>
              <a:buNone/>
              <a:defRPr sz="1200">
                <a:solidFill>
                  <a:srgbClr val="6AA84F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AA84F"/>
              </a:buClr>
              <a:buSzPts val="1200"/>
              <a:buNone/>
              <a:defRPr sz="1200">
                <a:solidFill>
                  <a:srgbClr val="6AA84F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AA84F"/>
              </a:buClr>
              <a:buSzPts val="1200"/>
              <a:buNone/>
              <a:defRPr sz="1200">
                <a:solidFill>
                  <a:srgbClr val="6AA84F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AA84F"/>
              </a:buClr>
              <a:buSzPts val="1200"/>
              <a:buNone/>
              <a:defRPr sz="1200">
                <a:solidFill>
                  <a:srgbClr val="6AA84F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AA84F"/>
              </a:buClr>
              <a:buSzPts val="1200"/>
              <a:buNone/>
              <a:defRPr sz="1200">
                <a:solidFill>
                  <a:srgbClr val="6AA84F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AA84F"/>
              </a:buClr>
              <a:buSzPts val="1200"/>
              <a:buNone/>
              <a:defRPr sz="1200">
                <a:solidFill>
                  <a:srgbClr val="6AA84F"/>
                </a:solidFill>
              </a:defRPr>
            </a:lvl9pPr>
          </a:lstStyle>
          <a:p/>
        </p:txBody>
      </p:sp>
      <p:pic>
        <p:nvPicPr>
          <p:cNvPr descr="Oklahoma Education Logo" id="33" name="Google Shape;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3901" y="4684912"/>
            <a:ext cx="1127097" cy="361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Google Shape;34;p5"/>
          <p:cNvCxnSpPr/>
          <p:nvPr/>
        </p:nvCxnSpPr>
        <p:spPr>
          <a:xfrm>
            <a:off x="385372" y="4809398"/>
            <a:ext cx="0" cy="200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" name="Google Shape;35;p5"/>
          <p:cNvSpPr txBox="1"/>
          <p:nvPr/>
        </p:nvSpPr>
        <p:spPr>
          <a:xfrm>
            <a:off x="354525" y="4756446"/>
            <a:ext cx="2695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6"/>
                </a:solidFill>
              </a:rPr>
              <a:t>Oklahoma State Department of Education</a:t>
            </a:r>
            <a:endParaRPr sz="9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220649" y="273844"/>
            <a:ext cx="8702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20649" y="1369219"/>
            <a:ext cx="8702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Oklahoma Education Logo" id="39" name="Google Shape;3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53901" y="4684912"/>
            <a:ext cx="1127097" cy="361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Google Shape;40;p6"/>
          <p:cNvCxnSpPr/>
          <p:nvPr/>
        </p:nvCxnSpPr>
        <p:spPr>
          <a:xfrm>
            <a:off x="385372" y="4809398"/>
            <a:ext cx="0" cy="200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1" name="Google Shape;41;p6"/>
          <p:cNvSpPr txBox="1"/>
          <p:nvPr/>
        </p:nvSpPr>
        <p:spPr>
          <a:xfrm>
            <a:off x="354525" y="4756446"/>
            <a:ext cx="2695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6"/>
                </a:solidFill>
              </a:rPr>
              <a:t>Oklahoma State Department of Education</a:t>
            </a:r>
            <a:endParaRPr sz="9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220649" y="273844"/>
            <a:ext cx="86451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220649" y="1369219"/>
            <a:ext cx="42366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629151" y="1369219"/>
            <a:ext cx="42366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Oklahoma Education Logo" id="46" name="Google Shape;4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53901" y="4684912"/>
            <a:ext cx="1127097" cy="361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" name="Google Shape;47;p7"/>
          <p:cNvCxnSpPr/>
          <p:nvPr/>
        </p:nvCxnSpPr>
        <p:spPr>
          <a:xfrm>
            <a:off x="385372" y="4809398"/>
            <a:ext cx="0" cy="200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" name="Google Shape;48;p7"/>
          <p:cNvSpPr txBox="1"/>
          <p:nvPr/>
        </p:nvSpPr>
        <p:spPr>
          <a:xfrm>
            <a:off x="354525" y="4756446"/>
            <a:ext cx="2695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6"/>
                </a:solidFill>
              </a:rPr>
              <a:t>Oklahoma State Department of Education</a:t>
            </a:r>
            <a:endParaRPr sz="9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20648" y="273844"/>
            <a:ext cx="86781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descr="Oklahoma Education Logo" id="51" name="Google Shape;5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53901" y="4684912"/>
            <a:ext cx="1127097" cy="361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Google Shape;52;p8"/>
          <p:cNvCxnSpPr/>
          <p:nvPr/>
        </p:nvCxnSpPr>
        <p:spPr>
          <a:xfrm>
            <a:off x="385372" y="4809398"/>
            <a:ext cx="0" cy="200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3" name="Google Shape;53;p8"/>
          <p:cNvSpPr txBox="1"/>
          <p:nvPr/>
        </p:nvSpPr>
        <p:spPr>
          <a:xfrm>
            <a:off x="354525" y="4756446"/>
            <a:ext cx="2695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6"/>
                </a:solidFill>
              </a:rPr>
              <a:t>Oklahoma State Department of Education</a:t>
            </a:r>
            <a:endParaRPr sz="9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220649" y="273844"/>
            <a:ext cx="86451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descr="Oklahoma Education Logo" id="56" name="Google Shape;5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53901" y="4684912"/>
            <a:ext cx="1127097" cy="361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9"/>
          <p:cNvCxnSpPr/>
          <p:nvPr/>
        </p:nvCxnSpPr>
        <p:spPr>
          <a:xfrm>
            <a:off x="385372" y="4809398"/>
            <a:ext cx="0" cy="200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220649" y="1133533"/>
            <a:ext cx="4236600" cy="27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629151" y="1133533"/>
            <a:ext cx="4236600" cy="27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0" name="Google Shape;60;p9"/>
          <p:cNvSpPr txBox="1"/>
          <p:nvPr/>
        </p:nvSpPr>
        <p:spPr>
          <a:xfrm>
            <a:off x="354525" y="4756446"/>
            <a:ext cx="2695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6"/>
                </a:solidFill>
              </a:rPr>
              <a:t>Oklahoma State Department of Education</a:t>
            </a:r>
            <a:endParaRPr sz="9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_1">
  <p:cSld name="SECTION_HEADER_1">
    <p:bg>
      <p:bgPr>
        <a:solidFill>
          <a:srgbClr val="428ECC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0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3" name="Google Shape;63;p1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10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8296" y="273844"/>
            <a:ext cx="82371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1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78296" y="1369219"/>
            <a:ext cx="82371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563172" y="4767263"/>
            <a:ext cx="4474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/>
        </p:nvSpPr>
        <p:spPr>
          <a:xfrm>
            <a:off x="0" y="4772488"/>
            <a:ext cx="387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>
                <a:solidFill>
                  <a:srgbClr val="787878"/>
                </a:solidFill>
              </a:rPr>
              <a:t>‹#›</a:t>
            </a:fld>
            <a:endParaRPr sz="900">
              <a:solidFill>
                <a:srgbClr val="787878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ctrTitle"/>
          </p:nvPr>
        </p:nvSpPr>
        <p:spPr>
          <a:xfrm>
            <a:off x="278300" y="487276"/>
            <a:ext cx="4211700" cy="21453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Textbook Committee Meeting</a:t>
            </a:r>
            <a:endParaRPr/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278296" y="2701528"/>
            <a:ext cx="4211700" cy="772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February 3,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148425" y="184850"/>
            <a:ext cx="87750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400"/>
              <a:t>Tiered Evaluation Process</a:t>
            </a:r>
            <a:endParaRPr sz="4100"/>
          </a:p>
        </p:txBody>
      </p:sp>
      <p:sp>
        <p:nvSpPr>
          <p:cNvPr id="148" name="Google Shape;148;p22"/>
          <p:cNvSpPr/>
          <p:nvPr/>
        </p:nvSpPr>
        <p:spPr>
          <a:xfrm rot="7438244">
            <a:off x="2522035" y="1210381"/>
            <a:ext cx="373678" cy="26085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2"/>
          <p:cNvSpPr txBox="1"/>
          <p:nvPr/>
        </p:nvSpPr>
        <p:spPr>
          <a:xfrm>
            <a:off x="276325" y="753338"/>
            <a:ext cx="4076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2"/>
                </a:solidFill>
              </a:rPr>
              <a:t>Gateways</a:t>
            </a:r>
            <a:r>
              <a:rPr lang="en" sz="1700">
                <a:solidFill>
                  <a:schemeClr val="dk2"/>
                </a:solidFill>
              </a:rPr>
              <a:t>: Prioritize the evaluation sequence. </a:t>
            </a:r>
            <a:endParaRPr sz="1300"/>
          </a:p>
        </p:txBody>
      </p:sp>
      <p:cxnSp>
        <p:nvCxnSpPr>
          <p:cNvPr id="150" name="Google Shape;150;p22"/>
          <p:cNvCxnSpPr/>
          <p:nvPr/>
        </p:nvCxnSpPr>
        <p:spPr>
          <a:xfrm>
            <a:off x="2479400" y="1479725"/>
            <a:ext cx="581400" cy="30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22"/>
          <p:cNvCxnSpPr/>
          <p:nvPr/>
        </p:nvCxnSpPr>
        <p:spPr>
          <a:xfrm>
            <a:off x="2462600" y="2303350"/>
            <a:ext cx="599400" cy="83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2" name="Google Shape;152;p22"/>
          <p:cNvSpPr/>
          <p:nvPr/>
        </p:nvSpPr>
        <p:spPr>
          <a:xfrm rot="5566660">
            <a:off x="4368772" y="1413748"/>
            <a:ext cx="334293" cy="1651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4543050" y="753350"/>
            <a:ext cx="4305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2"/>
                </a:solidFill>
              </a:rPr>
              <a:t>Criterion</a:t>
            </a:r>
            <a:r>
              <a:rPr lang="en" sz="1700">
                <a:solidFill>
                  <a:schemeClr val="dk2"/>
                </a:solidFill>
              </a:rPr>
              <a:t>: Represent a </a:t>
            </a:r>
            <a:r>
              <a:rPr lang="en" sz="1700">
                <a:solidFill>
                  <a:schemeClr val="dk2"/>
                </a:solidFill>
              </a:rPr>
              <a:t>group of indicators </a:t>
            </a:r>
            <a:r>
              <a:rPr lang="en" sz="1700">
                <a:solidFill>
                  <a:schemeClr val="dk2"/>
                </a:solidFill>
              </a:rPr>
              <a:t>with a singular focus.</a:t>
            </a:r>
            <a:endParaRPr sz="1300"/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500" y="1461350"/>
            <a:ext cx="1746800" cy="328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0750" y="1766897"/>
            <a:ext cx="5178374" cy="141037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>
            <p:ph type="title"/>
          </p:nvPr>
        </p:nvSpPr>
        <p:spPr>
          <a:xfrm>
            <a:off x="148425" y="184850"/>
            <a:ext cx="8775000" cy="7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400"/>
              <a:t>Tiered Evaluation Process</a:t>
            </a:r>
            <a:endParaRPr sz="4100"/>
          </a:p>
        </p:txBody>
      </p:sp>
      <p:sp>
        <p:nvSpPr>
          <p:cNvPr id="161" name="Google Shape;161;p23"/>
          <p:cNvSpPr/>
          <p:nvPr/>
        </p:nvSpPr>
        <p:spPr>
          <a:xfrm rot="5402585">
            <a:off x="3878439" y="844088"/>
            <a:ext cx="399000" cy="255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3"/>
          <p:cNvSpPr txBox="1"/>
          <p:nvPr/>
        </p:nvSpPr>
        <p:spPr>
          <a:xfrm>
            <a:off x="6198525" y="1345263"/>
            <a:ext cx="2801100" cy="152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Indicators</a:t>
            </a:r>
            <a:r>
              <a:rPr lang="en" sz="1800"/>
              <a:t> narrow the evaluation focus to </a:t>
            </a:r>
            <a:r>
              <a:rPr lang="en" sz="1700">
                <a:solidFill>
                  <a:schemeClr val="dk2"/>
                </a:solidFill>
              </a:rPr>
              <a:t>guide the reviewer to collect specific types of evidence to support ratings.</a:t>
            </a:r>
            <a:endParaRPr sz="1800"/>
          </a:p>
        </p:txBody>
      </p:sp>
      <p:sp>
        <p:nvSpPr>
          <p:cNvPr id="163" name="Google Shape;163;p23"/>
          <p:cNvSpPr txBox="1"/>
          <p:nvPr/>
        </p:nvSpPr>
        <p:spPr>
          <a:xfrm>
            <a:off x="6198525" y="2868963"/>
            <a:ext cx="2801100" cy="1293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Guiding questions</a:t>
            </a:r>
            <a:r>
              <a:rPr lang="en" sz="1800"/>
              <a:t> provide further clarification to support accurate </a:t>
            </a:r>
            <a:r>
              <a:rPr b="1" lang="en" sz="1800"/>
              <a:t>scoring</a:t>
            </a:r>
            <a:r>
              <a:rPr lang="en" sz="1800"/>
              <a:t>.</a:t>
            </a:r>
            <a:endParaRPr sz="1800"/>
          </a:p>
        </p:txBody>
      </p:sp>
      <p:pic>
        <p:nvPicPr>
          <p:cNvPr id="164" name="Google Shape;16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1238"/>
            <a:ext cx="5880273" cy="3591262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3"/>
          <p:cNvSpPr/>
          <p:nvPr/>
        </p:nvSpPr>
        <p:spPr>
          <a:xfrm rot="5402585">
            <a:off x="1440039" y="844088"/>
            <a:ext cx="399000" cy="255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/>
          <p:nvPr>
            <p:ph type="title"/>
          </p:nvPr>
        </p:nvSpPr>
        <p:spPr>
          <a:xfrm>
            <a:off x="148425" y="184850"/>
            <a:ext cx="8775000" cy="7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400"/>
              <a:t>Tiered Evaluation Process</a:t>
            </a:r>
            <a:endParaRPr sz="4100"/>
          </a:p>
        </p:txBody>
      </p:sp>
      <p:sp>
        <p:nvSpPr>
          <p:cNvPr id="171" name="Google Shape;171;p24"/>
          <p:cNvSpPr/>
          <p:nvPr/>
        </p:nvSpPr>
        <p:spPr>
          <a:xfrm rot="10800000">
            <a:off x="5617183" y="2571738"/>
            <a:ext cx="612300" cy="352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4"/>
          <p:cNvSpPr txBox="1"/>
          <p:nvPr/>
        </p:nvSpPr>
        <p:spPr>
          <a:xfrm>
            <a:off x="6229475" y="1201650"/>
            <a:ext cx="2801100" cy="2555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Content Review Team members will </a:t>
            </a:r>
            <a:r>
              <a:rPr b="1" lang="en" sz="2200"/>
              <a:t>cite collected evidence</a:t>
            </a:r>
            <a:r>
              <a:rPr lang="en" sz="2200"/>
              <a:t> from instructional material samples for </a:t>
            </a:r>
            <a:r>
              <a:rPr b="1" lang="en" sz="2200"/>
              <a:t>justification</a:t>
            </a:r>
            <a:r>
              <a:rPr lang="en" sz="2200"/>
              <a:t>.</a:t>
            </a:r>
            <a:endParaRPr sz="2200"/>
          </a:p>
        </p:txBody>
      </p:sp>
      <p:pic>
        <p:nvPicPr>
          <p:cNvPr id="173" name="Google Shape;17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826850"/>
            <a:ext cx="5312383" cy="3837579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4"/>
          <p:cNvSpPr/>
          <p:nvPr/>
        </p:nvSpPr>
        <p:spPr>
          <a:xfrm rot="10800000">
            <a:off x="5617183" y="1123938"/>
            <a:ext cx="612300" cy="352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3528" y="1415003"/>
            <a:ext cx="5778071" cy="18471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5"/>
          <p:cNvSpPr txBox="1"/>
          <p:nvPr>
            <p:ph idx="1" type="body"/>
          </p:nvPr>
        </p:nvSpPr>
        <p:spPr>
          <a:xfrm>
            <a:off x="148425" y="841250"/>
            <a:ext cx="87750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300"/>
              <a:t>Does the gateway rating </a:t>
            </a:r>
            <a:r>
              <a:rPr i="1" lang="en" sz="2300"/>
              <a:t>Exemplify Quality </a:t>
            </a:r>
            <a:r>
              <a:rPr lang="en" sz="2300"/>
              <a:t>or</a:t>
            </a:r>
            <a:r>
              <a:rPr i="1" lang="en" sz="2300"/>
              <a:t> Approach Quality</a:t>
            </a:r>
            <a:r>
              <a:rPr lang="en" sz="2300"/>
              <a:t>?</a:t>
            </a:r>
            <a:endParaRPr sz="2300"/>
          </a:p>
          <a:p>
            <a:pPr indent="0" lvl="0" marL="1778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25400" lvl="0" marL="1778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300"/>
          </a:p>
          <a:p>
            <a:pPr indent="-381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300"/>
          </a:p>
          <a:p>
            <a:pPr indent="-25400" lvl="0" marL="1778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300"/>
          </a:p>
        </p:txBody>
      </p:sp>
      <p:sp>
        <p:nvSpPr>
          <p:cNvPr id="181" name="Google Shape;181;p25"/>
          <p:cNvSpPr txBox="1"/>
          <p:nvPr>
            <p:ph type="title"/>
          </p:nvPr>
        </p:nvSpPr>
        <p:spPr>
          <a:xfrm>
            <a:off x="148425" y="230450"/>
            <a:ext cx="8775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400"/>
              <a:t>Tiered Evaluation Process</a:t>
            </a:r>
            <a:endParaRPr sz="4100"/>
          </a:p>
        </p:txBody>
      </p:sp>
      <p:sp>
        <p:nvSpPr>
          <p:cNvPr id="182" name="Google Shape;182;p25"/>
          <p:cNvSpPr txBox="1"/>
          <p:nvPr/>
        </p:nvSpPr>
        <p:spPr>
          <a:xfrm>
            <a:off x="359425" y="1484400"/>
            <a:ext cx="2213700" cy="73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2"/>
                </a:solidFill>
              </a:rPr>
              <a:t>YES: </a:t>
            </a:r>
            <a:r>
              <a:rPr lang="en" sz="1800">
                <a:solidFill>
                  <a:schemeClr val="dk2"/>
                </a:solidFill>
              </a:rPr>
              <a:t>Continue to the next gateway.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3" name="Google Shape;183;p25"/>
          <p:cNvSpPr/>
          <p:nvPr/>
        </p:nvSpPr>
        <p:spPr>
          <a:xfrm>
            <a:off x="2573125" y="1820975"/>
            <a:ext cx="1654500" cy="204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7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5"/>
          <p:cNvSpPr txBox="1"/>
          <p:nvPr/>
        </p:nvSpPr>
        <p:spPr>
          <a:xfrm>
            <a:off x="359425" y="2223300"/>
            <a:ext cx="2213700" cy="1847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 </a:t>
            </a:r>
            <a:r>
              <a:rPr b="1" lang="en" sz="1800">
                <a:solidFill>
                  <a:schemeClr val="dk2"/>
                </a:solidFill>
              </a:rPr>
              <a:t>summary of</a:t>
            </a:r>
            <a:r>
              <a:rPr b="1" lang="en" sz="1800">
                <a:solidFill>
                  <a:schemeClr val="dk2"/>
                </a:solidFill>
              </a:rPr>
              <a:t> criterion ratings</a:t>
            </a:r>
            <a:r>
              <a:rPr lang="en" sz="1800">
                <a:solidFill>
                  <a:schemeClr val="dk2"/>
                </a:solidFill>
              </a:rPr>
              <a:t> are </a:t>
            </a:r>
            <a:r>
              <a:rPr lang="en" sz="1800">
                <a:solidFill>
                  <a:schemeClr val="dk2"/>
                </a:solidFill>
              </a:rPr>
              <a:t>provided here. All approved results are </a:t>
            </a:r>
            <a:r>
              <a:rPr b="1" lang="en" sz="1800">
                <a:solidFill>
                  <a:schemeClr val="dk2"/>
                </a:solidFill>
              </a:rPr>
              <a:t>publicly available</a:t>
            </a:r>
            <a:r>
              <a:rPr lang="en" sz="1800">
                <a:solidFill>
                  <a:schemeClr val="dk2"/>
                </a:solidFill>
              </a:rPr>
              <a:t>.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5" name="Google Shape;185;p25"/>
          <p:cNvSpPr/>
          <p:nvPr/>
        </p:nvSpPr>
        <p:spPr>
          <a:xfrm>
            <a:off x="2573125" y="2762825"/>
            <a:ext cx="509700" cy="392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220650" y="350048"/>
            <a:ext cx="8702700" cy="62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400"/>
              <a:t>Interrater</a:t>
            </a:r>
            <a:r>
              <a:rPr lang="en" sz="3400"/>
              <a:t> </a:t>
            </a:r>
            <a:r>
              <a:rPr lang="en" sz="3400"/>
              <a:t>Reliability</a:t>
            </a:r>
            <a:endParaRPr sz="3400"/>
          </a:p>
        </p:txBody>
      </p:sp>
      <p:sp>
        <p:nvSpPr>
          <p:cNvPr id="191" name="Google Shape;191;p26"/>
          <p:cNvSpPr txBox="1"/>
          <p:nvPr>
            <p:ph idx="1" type="body"/>
          </p:nvPr>
        </p:nvSpPr>
        <p:spPr>
          <a:xfrm>
            <a:off x="347400" y="968075"/>
            <a:ext cx="7926300" cy="340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Separate</a:t>
            </a:r>
            <a:r>
              <a:rPr lang="en"/>
              <a:t> blind reviews were conducted with reviewers who evaluated instructional materials with the rubrics.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Most</a:t>
            </a:r>
            <a:r>
              <a:rPr b="1" lang="en"/>
              <a:t> differences in reviewer scores</a:t>
            </a:r>
            <a:r>
              <a:rPr lang="en"/>
              <a:t> across criteria and gateways were </a:t>
            </a:r>
            <a:r>
              <a:rPr b="1" lang="en"/>
              <a:t>minimal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type="title"/>
          </p:nvPr>
        </p:nvSpPr>
        <p:spPr>
          <a:xfrm>
            <a:off x="220650" y="350048"/>
            <a:ext cx="8702700" cy="62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400"/>
              <a:t>Interrater Reliability</a:t>
            </a:r>
            <a:endParaRPr sz="3400"/>
          </a:p>
        </p:txBody>
      </p:sp>
      <p:sp>
        <p:nvSpPr>
          <p:cNvPr id="197" name="Google Shape;197;p27"/>
          <p:cNvSpPr txBox="1"/>
          <p:nvPr>
            <p:ph idx="1" type="body"/>
          </p:nvPr>
        </p:nvSpPr>
        <p:spPr>
          <a:xfrm>
            <a:off x="347400" y="968075"/>
            <a:ext cx="7926300" cy="340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/>
              <a:t>Interrater Reliability Scale</a:t>
            </a:r>
            <a:r>
              <a:rPr b="1" baseline="30000" lang="en"/>
              <a:t>1</a:t>
            </a:r>
            <a:endParaRPr baseline="30000"/>
          </a:p>
        </p:txBody>
      </p:sp>
      <p:graphicFrame>
        <p:nvGraphicFramePr>
          <p:cNvPr id="198" name="Google Shape;198;p27"/>
          <p:cNvGraphicFramePr/>
          <p:nvPr/>
        </p:nvGraphicFramePr>
        <p:xfrm>
          <a:off x="374163" y="167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{67239C35-32B1-486A-A7E2-EB845CF03646}</a:tableStyleId>
              </a:tblPr>
              <a:tblGrid>
                <a:gridCol w="1330475"/>
                <a:gridCol w="1024575"/>
                <a:gridCol w="1126550"/>
                <a:gridCol w="1126550"/>
                <a:gridCol w="1160550"/>
                <a:gridCol w="1387125"/>
                <a:gridCol w="1239850"/>
              </a:tblGrid>
              <a:tr h="10259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% Alignment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&lt; or = 0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1 - 20%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21 - 40%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41 - 60%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61 - 80%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81 - 100%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1319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Degree Alignment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None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None to Slight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Fair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Moderate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Substantial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Almost Perfect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99" name="Google Shape;199;p27"/>
          <p:cNvSpPr/>
          <p:nvPr/>
        </p:nvSpPr>
        <p:spPr>
          <a:xfrm>
            <a:off x="6142875" y="2702700"/>
            <a:ext cx="2627100" cy="1375800"/>
          </a:xfrm>
          <a:prstGeom prst="ellipse">
            <a:avLst/>
          </a:prstGeom>
          <a:noFill/>
          <a:ln cap="flat" cmpd="sng" w="381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55250" y="4201300"/>
            <a:ext cx="8395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</a:rPr>
              <a:t>1 - 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McHugh, M. L. (2012). Interrater reliability: the kappa statistic. </a:t>
            </a:r>
            <a:r>
              <a:rPr i="1" lang="en" sz="1000">
                <a:solidFill>
                  <a:srgbClr val="222222"/>
                </a:solidFill>
                <a:highlight>
                  <a:srgbClr val="FFFFFF"/>
                </a:highlight>
              </a:rPr>
              <a:t>Biochemia medica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" sz="1000">
                <a:solidFill>
                  <a:srgbClr val="222222"/>
                </a:solidFill>
                <a:highlight>
                  <a:srgbClr val="FFFFFF"/>
                </a:highlight>
              </a:rPr>
              <a:t>22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(3), 276-282.</a:t>
            </a:r>
            <a:endParaRPr sz="1000">
              <a:solidFill>
                <a:srgbClr val="22222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title"/>
          </p:nvPr>
        </p:nvSpPr>
        <p:spPr>
          <a:xfrm>
            <a:off x="220649" y="197644"/>
            <a:ext cx="8702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206" name="Google Shape;206;p28"/>
          <p:cNvSpPr txBox="1"/>
          <p:nvPr>
            <p:ph idx="1" type="body"/>
          </p:nvPr>
        </p:nvSpPr>
        <p:spPr>
          <a:xfrm>
            <a:off x="220649" y="1140619"/>
            <a:ext cx="8702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An application for content-expert reviewers will be posted by </a:t>
            </a:r>
            <a:r>
              <a:rPr b="1" lang="en">
                <a:solidFill>
                  <a:schemeClr val="accent3"/>
                </a:solidFill>
              </a:rPr>
              <a:t>March</a:t>
            </a:r>
            <a:r>
              <a:rPr b="1" lang="en">
                <a:solidFill>
                  <a:schemeClr val="accent3"/>
                </a:solidFill>
              </a:rPr>
              <a:t> 2023</a:t>
            </a:r>
            <a:r>
              <a:rPr lang="en"/>
              <a:t>.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Content Review Teams will </a:t>
            </a:r>
            <a:r>
              <a:rPr b="1" lang="en"/>
              <a:t>participate</a:t>
            </a:r>
            <a:r>
              <a:rPr b="1" lang="en"/>
              <a:t> in training on the subject area rubrics </a:t>
            </a:r>
            <a:r>
              <a:rPr lang="en"/>
              <a:t>they will </a:t>
            </a:r>
            <a:r>
              <a:rPr lang="en"/>
              <a:t>utilize</a:t>
            </a:r>
            <a:r>
              <a:rPr lang="en"/>
              <a:t> to conduct evaluations in </a:t>
            </a:r>
            <a:r>
              <a:rPr b="1" lang="en">
                <a:solidFill>
                  <a:schemeClr val="accent3"/>
                </a:solidFill>
              </a:rPr>
              <a:t>Summer 2023</a:t>
            </a:r>
            <a:r>
              <a:rPr lang="en"/>
              <a:t>.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Content Review Teams will conduct evaluations of bid materials </a:t>
            </a:r>
            <a:r>
              <a:rPr b="1" lang="en">
                <a:solidFill>
                  <a:schemeClr val="accent3"/>
                </a:solidFill>
              </a:rPr>
              <a:t>July</a:t>
            </a:r>
            <a:r>
              <a:rPr b="1" lang="en">
                <a:solidFill>
                  <a:schemeClr val="accent3"/>
                </a:solidFill>
              </a:rPr>
              <a:t> - October 2023.</a:t>
            </a:r>
            <a:endParaRPr b="1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 txBox="1"/>
          <p:nvPr>
            <p:ph type="title"/>
          </p:nvPr>
        </p:nvSpPr>
        <p:spPr>
          <a:xfrm>
            <a:off x="220649" y="197644"/>
            <a:ext cx="8702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212" name="Google Shape;212;p29"/>
          <p:cNvSpPr txBox="1"/>
          <p:nvPr>
            <p:ph idx="1" type="body"/>
          </p:nvPr>
        </p:nvSpPr>
        <p:spPr>
          <a:xfrm>
            <a:off x="220650" y="988225"/>
            <a:ext cx="8702700" cy="3858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The </a:t>
            </a:r>
            <a:r>
              <a:rPr lang="en"/>
              <a:t>State Textbook Committee will have </a:t>
            </a:r>
            <a:r>
              <a:rPr b="1" lang="en"/>
              <a:t>access to draft reviews </a:t>
            </a:r>
            <a:r>
              <a:rPr lang="en"/>
              <a:t>conducted by the Content Review Teams </a:t>
            </a:r>
            <a:r>
              <a:rPr b="1" lang="en">
                <a:solidFill>
                  <a:schemeClr val="accent3"/>
                </a:solidFill>
              </a:rPr>
              <a:t>prior to the November 2023 meeting date</a:t>
            </a:r>
            <a:r>
              <a:rPr lang="en"/>
              <a:t>.</a:t>
            </a:r>
            <a:endParaRPr>
              <a:solidFill>
                <a:schemeClr val="accent3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The State Textbook Committee will </a:t>
            </a:r>
            <a:r>
              <a:rPr b="1" lang="en"/>
              <a:t>vote on evaluations of bid items </a:t>
            </a:r>
            <a:r>
              <a:rPr lang="en"/>
              <a:t>to determine the</a:t>
            </a:r>
            <a:r>
              <a:rPr lang="en"/>
              <a:t> approved list of materials on </a:t>
            </a:r>
            <a:r>
              <a:rPr b="1" lang="en">
                <a:solidFill>
                  <a:schemeClr val="accent3"/>
                </a:solidFill>
              </a:rPr>
              <a:t>November 17, 2023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/>
          <p:nvPr>
            <p:ph type="title"/>
          </p:nvPr>
        </p:nvSpPr>
        <p:spPr>
          <a:xfrm>
            <a:off x="220650" y="350048"/>
            <a:ext cx="8702700" cy="651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Out-of-Cycle Evaluation</a:t>
            </a:r>
            <a:endParaRPr/>
          </a:p>
        </p:txBody>
      </p:sp>
      <p:sp>
        <p:nvSpPr>
          <p:cNvPr id="218" name="Google Shape;218;p30"/>
          <p:cNvSpPr txBox="1"/>
          <p:nvPr>
            <p:ph idx="1" type="body"/>
          </p:nvPr>
        </p:nvSpPr>
        <p:spPr>
          <a:xfrm>
            <a:off x="220650" y="1001350"/>
            <a:ext cx="8896500" cy="3610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1000"/>
              </a:spcAft>
              <a:buNone/>
            </a:pPr>
            <a:r>
              <a:rPr lang="en"/>
              <a:t>The State Textbook Committee members will </a:t>
            </a:r>
            <a:r>
              <a:rPr b="1" lang="en"/>
              <a:t>evaluate the out-of-cycle bid items</a:t>
            </a:r>
            <a:r>
              <a:rPr lang="en"/>
              <a:t> for subjects that do not have a Committee-approved rubric with the criteria </a:t>
            </a:r>
            <a:r>
              <a:rPr lang="en"/>
              <a:t>utilized</a:t>
            </a:r>
            <a:r>
              <a:rPr lang="en"/>
              <a:t> in </a:t>
            </a:r>
            <a:r>
              <a:rPr lang="en"/>
              <a:t>previous</a:t>
            </a:r>
            <a:r>
              <a:rPr lang="en"/>
              <a:t> </a:t>
            </a:r>
            <a:r>
              <a:rPr lang="en"/>
              <a:t>adoption</a:t>
            </a:r>
            <a:r>
              <a:rPr lang="en"/>
              <a:t> cycles</a:t>
            </a:r>
            <a:r>
              <a:rPr lang="en"/>
              <a:t>. </a:t>
            </a:r>
            <a:r>
              <a:rPr lang="en">
                <a:solidFill>
                  <a:schemeClr val="accent3"/>
                </a:solidFill>
              </a:rPr>
              <a:t>~ </a:t>
            </a:r>
            <a:r>
              <a:rPr b="1" lang="en">
                <a:solidFill>
                  <a:schemeClr val="accent3"/>
                </a:solidFill>
              </a:rPr>
              <a:t>720:10-5-3</a:t>
            </a:r>
            <a:endParaRPr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275750" y="360248"/>
            <a:ext cx="4108800" cy="29766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the Instructional Material Review Process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220649" y="121444"/>
            <a:ext cx="8702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Subject Specific Evaluation Rubrics</a:t>
            </a:r>
            <a:endParaRPr/>
          </a:p>
        </p:txBody>
      </p:sp>
      <p:sp>
        <p:nvSpPr>
          <p:cNvPr id="95" name="Google Shape;95;p15"/>
          <p:cNvSpPr txBox="1"/>
          <p:nvPr>
            <p:ph idx="1" type="body"/>
          </p:nvPr>
        </p:nvSpPr>
        <p:spPr>
          <a:xfrm>
            <a:off x="220650" y="1061651"/>
            <a:ext cx="8702700" cy="357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200"/>
              <a:t>The State Textbook Committee, in consultation with the State Department of Education, </a:t>
            </a:r>
            <a:r>
              <a:rPr b="1" lang="en" sz="2200"/>
              <a:t>shall adopt a rubric to be used by the review teams </a:t>
            </a:r>
            <a:r>
              <a:rPr lang="en" sz="2200"/>
              <a:t>as a means of evaluating textbooks submitted for review.  </a:t>
            </a:r>
            <a:endParaRPr sz="22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200"/>
              <a:t>The rubric shall contain a </a:t>
            </a:r>
            <a:r>
              <a:rPr b="1" lang="en" sz="2200"/>
              <a:t>three-tiered rating system</a:t>
            </a:r>
            <a:r>
              <a:rPr lang="en" sz="2200"/>
              <a:t> in which the first tier shall be labeled </a:t>
            </a:r>
            <a:r>
              <a:rPr lang="en" sz="2200">
                <a:solidFill>
                  <a:schemeClr val="accent3"/>
                </a:solidFill>
              </a:rPr>
              <a:t>"</a:t>
            </a:r>
            <a:r>
              <a:rPr b="1" lang="en" sz="2200">
                <a:solidFill>
                  <a:schemeClr val="accent3"/>
                </a:solidFill>
              </a:rPr>
              <a:t>Exemplifies Quality</a:t>
            </a:r>
            <a:r>
              <a:rPr lang="en" sz="2200">
                <a:solidFill>
                  <a:schemeClr val="accent3"/>
                </a:solidFill>
              </a:rPr>
              <a:t>"</a:t>
            </a:r>
            <a:r>
              <a:rPr lang="en" sz="2200"/>
              <a:t>, the second tier shall be labeled </a:t>
            </a:r>
            <a:r>
              <a:rPr lang="en" sz="2200">
                <a:solidFill>
                  <a:schemeClr val="accent3"/>
                </a:solidFill>
              </a:rPr>
              <a:t>"</a:t>
            </a:r>
            <a:r>
              <a:rPr b="1" lang="en" sz="2200">
                <a:solidFill>
                  <a:schemeClr val="accent3"/>
                </a:solidFill>
              </a:rPr>
              <a:t>Approaching Quality</a:t>
            </a:r>
            <a:r>
              <a:rPr lang="en" sz="2200">
                <a:solidFill>
                  <a:schemeClr val="accent3"/>
                </a:solidFill>
              </a:rPr>
              <a:t>"</a:t>
            </a:r>
            <a:r>
              <a:rPr lang="en" sz="2200"/>
              <a:t>, and the third tier shall be labeled </a:t>
            </a:r>
            <a:r>
              <a:rPr lang="en" sz="2200">
                <a:solidFill>
                  <a:schemeClr val="accent3"/>
                </a:solidFill>
              </a:rPr>
              <a:t>"</a:t>
            </a:r>
            <a:r>
              <a:rPr b="1" lang="en" sz="2200">
                <a:solidFill>
                  <a:schemeClr val="accent3"/>
                </a:solidFill>
              </a:rPr>
              <a:t>Not Representing Quality</a:t>
            </a:r>
            <a:r>
              <a:rPr lang="en" sz="2200">
                <a:solidFill>
                  <a:schemeClr val="accent3"/>
                </a:solidFill>
              </a:rPr>
              <a:t>"</a:t>
            </a:r>
            <a:r>
              <a:rPr lang="en" sz="2200"/>
              <a:t>.</a:t>
            </a:r>
            <a:endParaRPr sz="2200"/>
          </a:p>
          <a:p>
            <a:pPr indent="457200" lvl="0" marL="502920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2200"/>
              <a:t>~ 70 O.S. § 16-102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184500" y="134375"/>
            <a:ext cx="8775000" cy="93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400"/>
              <a:t>Tiered Evaluation Process</a:t>
            </a:r>
            <a:endParaRPr sz="3400"/>
          </a:p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184500" y="984350"/>
            <a:ext cx="8775000" cy="36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41275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900"/>
              <a:buChar char="•"/>
            </a:pPr>
            <a:r>
              <a:rPr lang="en" sz="2900"/>
              <a:t>Exemplifies Quality, </a:t>
            </a:r>
            <a:endParaRPr sz="2900"/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900"/>
              <a:t>Approaching Quality, </a:t>
            </a:r>
            <a:endParaRPr sz="2900"/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900"/>
              <a:t>Does Not Represent Quality.</a:t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/>
              <a:t>State-approved items are those in which the publishing company has contracted with Oklahoma to </a:t>
            </a:r>
            <a:r>
              <a:rPr b="1" lang="en"/>
              <a:t>ensure the lowest price for districts</a:t>
            </a:r>
            <a:r>
              <a:rPr lang="en"/>
              <a:t> and </a:t>
            </a:r>
            <a:r>
              <a:rPr b="1" lang="en"/>
              <a:t>accessible formats for all Oklahoma learners.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							</a:t>
            </a:r>
            <a:r>
              <a:rPr lang="en" sz="2200"/>
              <a:t>~ 70 O.S. § 16-104</a:t>
            </a:r>
            <a:endParaRPr/>
          </a:p>
          <a:p>
            <a:pPr indent="-25400" lvl="0" marL="1778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1700"/>
          </a:p>
          <a:p>
            <a:pPr indent="-381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700"/>
          </a:p>
          <a:p>
            <a:pPr indent="-25400" lvl="0" marL="1778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700"/>
          </a:p>
        </p:txBody>
      </p:sp>
      <p:sp>
        <p:nvSpPr>
          <p:cNvPr id="102" name="Google Shape;102;p16"/>
          <p:cNvSpPr txBox="1"/>
          <p:nvPr/>
        </p:nvSpPr>
        <p:spPr>
          <a:xfrm>
            <a:off x="5934475" y="1060525"/>
            <a:ext cx="3024900" cy="110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These resulting ratings are recommendations for state approval.</a:t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03" name="Google Shape;103;p16"/>
          <p:cNvSpPr/>
          <p:nvPr/>
        </p:nvSpPr>
        <p:spPr>
          <a:xfrm>
            <a:off x="4327075" y="1228575"/>
            <a:ext cx="1607400" cy="2739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4327075" y="1670500"/>
            <a:ext cx="1607400" cy="2739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297799" y="169269"/>
            <a:ext cx="8702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Subject Matter Expert Review Teams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220650" y="1087275"/>
            <a:ext cx="8702700" cy="2951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Review teams will </a:t>
            </a:r>
            <a:r>
              <a:rPr b="1" lang="en"/>
              <a:t>review all materials according to the rubric</a:t>
            </a:r>
            <a:r>
              <a:rPr lang="en"/>
              <a:t> adopted by the State Textbook Committee.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The State Textbook Committee </a:t>
            </a:r>
            <a:r>
              <a:rPr b="1" lang="en"/>
              <a:t>must consider, but not accept, </a:t>
            </a:r>
            <a:r>
              <a:rPr lang="en"/>
              <a:t>the review teams’ recommended ratings.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The State Textbook Committee </a:t>
            </a:r>
            <a:r>
              <a:rPr b="1" lang="en"/>
              <a:t>may request additional information or may provide its’ own justification</a:t>
            </a:r>
            <a:r>
              <a:rPr lang="en"/>
              <a:t> utilizing the adopted rubric.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/>
              <a:t>											</a:t>
            </a:r>
            <a:r>
              <a:rPr lang="en" sz="2200"/>
              <a:t>~ 70 O.S. § 16-102</a:t>
            </a:r>
            <a:endParaRPr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36374" y="93069"/>
            <a:ext cx="8702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Approval and Publications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220650" y="858675"/>
            <a:ext cx="8702700" cy="3932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The State Textbook Committee</a:t>
            </a:r>
            <a:r>
              <a:rPr b="1" lang="en"/>
              <a:t> adopts final ratings</a:t>
            </a:r>
            <a:r>
              <a:rPr lang="en"/>
              <a:t> of textbooks or other instructional materials reviewed.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"/>
              <a:t>Completed rubrics,</a:t>
            </a:r>
            <a:r>
              <a:rPr lang="en"/>
              <a:t> including Content Review Teams’ recommendations, </a:t>
            </a:r>
            <a:r>
              <a:rPr b="1" lang="en"/>
              <a:t>must be made publically available</a:t>
            </a:r>
            <a:r>
              <a:rPr lang="en"/>
              <a:t> on the State Textbook Committee website.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The State Textbook Committee selects</a:t>
            </a:r>
            <a:r>
              <a:rPr b="1" lang="en"/>
              <a:t> only </a:t>
            </a:r>
            <a:r>
              <a:rPr lang="en"/>
              <a:t>those textbooks or other instructional materials that receive a review rating of </a:t>
            </a:r>
            <a:r>
              <a:rPr b="1" lang="en"/>
              <a:t>“Exemplifies Quality”</a:t>
            </a:r>
            <a:r>
              <a:rPr lang="en"/>
              <a:t> or </a:t>
            </a:r>
            <a:r>
              <a:rPr b="1" lang="en"/>
              <a:t>“Approaching Quality”.</a:t>
            </a:r>
            <a:r>
              <a:rPr b="1" lang="en"/>
              <a:t>									</a:t>
            </a:r>
            <a:r>
              <a:rPr lang="en" sz="2200"/>
              <a:t>~ 70 O.S. § 16-102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275750" y="360248"/>
            <a:ext cx="4108800" cy="29766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of Instructional Material Evaluation Rubrics for 2023 Adoption Cycle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220649" y="156594"/>
            <a:ext cx="8702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Proposed 2022 Adoption Cycle Rubrics</a:t>
            </a:r>
            <a:endParaRPr sz="3400"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293900" y="1150800"/>
            <a:ext cx="83811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>
                <a:highlight>
                  <a:srgbClr val="FFFFFF"/>
                </a:highlight>
              </a:rPr>
              <a:t>PreK-5 Mathematics</a:t>
            </a:r>
            <a:endParaRPr sz="3000">
              <a:highlight>
                <a:srgbClr val="FFFFFF"/>
              </a:highlight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>
                <a:highlight>
                  <a:srgbClr val="FFFFFF"/>
                </a:highlight>
              </a:rPr>
              <a:t>6-12 Mathematics</a:t>
            </a:r>
            <a:endParaRPr sz="3000">
              <a:highlight>
                <a:srgbClr val="FFFFFF"/>
              </a:highlight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>
                <a:highlight>
                  <a:srgbClr val="FFFFFF"/>
                </a:highlight>
              </a:rPr>
              <a:t>Early Childhood Education (Comprehensive)</a:t>
            </a:r>
            <a:endParaRPr sz="30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220649" y="197644"/>
            <a:ext cx="8702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Rubric Development</a:t>
            </a:r>
            <a:endParaRPr/>
          </a:p>
        </p:txBody>
      </p:sp>
      <p:sp>
        <p:nvSpPr>
          <p:cNvPr id="133" name="Google Shape;133;p21"/>
          <p:cNvSpPr/>
          <p:nvPr/>
        </p:nvSpPr>
        <p:spPr>
          <a:xfrm>
            <a:off x="277275" y="1287700"/>
            <a:ext cx="2513400" cy="2391600"/>
          </a:xfrm>
          <a:prstGeom prst="homePlate">
            <a:avLst>
              <a:gd fmla="val 33867" name="adj"/>
            </a:avLst>
          </a:prstGeom>
          <a:solidFill>
            <a:srgbClr val="07376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Reviewed existing tiered evaluations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1"/>
          <p:cNvSpPr/>
          <p:nvPr/>
        </p:nvSpPr>
        <p:spPr>
          <a:xfrm>
            <a:off x="2059525" y="1287700"/>
            <a:ext cx="2783700" cy="2391600"/>
          </a:xfrm>
          <a:prstGeom prst="chevron">
            <a:avLst>
              <a:gd fmla="val 33656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1"/>
          <p:cNvSpPr/>
          <p:nvPr/>
        </p:nvSpPr>
        <p:spPr>
          <a:xfrm>
            <a:off x="4096200" y="1287700"/>
            <a:ext cx="2783700" cy="2391600"/>
          </a:xfrm>
          <a:prstGeom prst="chevron">
            <a:avLst>
              <a:gd fmla="val 34403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1"/>
          <p:cNvSpPr/>
          <p:nvPr/>
        </p:nvSpPr>
        <p:spPr>
          <a:xfrm>
            <a:off x="6119175" y="1287700"/>
            <a:ext cx="2960400" cy="2391600"/>
          </a:xfrm>
          <a:prstGeom prst="chevron">
            <a:avLst>
              <a:gd fmla="val 34906" name="adj"/>
            </a:avLst>
          </a:pr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Tested rubrics for interrater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reliability</a:t>
            </a:r>
            <a:r>
              <a:rPr b="1" lang="en" sz="1800">
                <a:solidFill>
                  <a:schemeClr val="lt1"/>
                </a:solidFill>
              </a:rPr>
              <a:t> 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-23425" y="3679300"/>
            <a:ext cx="2175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73763"/>
                </a:solidFill>
              </a:rPr>
              <a:t>March </a:t>
            </a:r>
            <a:r>
              <a:rPr b="1" lang="en" sz="2000">
                <a:solidFill>
                  <a:srgbClr val="073763"/>
                </a:solidFill>
              </a:rPr>
              <a:t>2022</a:t>
            </a:r>
            <a:endParaRPr b="1" sz="2000">
              <a:solidFill>
                <a:srgbClr val="073763"/>
              </a:solidFill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2059525" y="3679300"/>
            <a:ext cx="1913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6AA84F"/>
                </a:solidFill>
              </a:rPr>
              <a:t>April - October 2022</a:t>
            </a:r>
            <a:endParaRPr b="1" sz="2000">
              <a:solidFill>
                <a:srgbClr val="6AA84F"/>
              </a:solidFill>
            </a:endParaRPr>
          </a:p>
        </p:txBody>
      </p:sp>
      <p:sp>
        <p:nvSpPr>
          <p:cNvPr id="139" name="Google Shape;139;p21"/>
          <p:cNvSpPr txBox="1"/>
          <p:nvPr/>
        </p:nvSpPr>
        <p:spPr>
          <a:xfrm>
            <a:off x="4020000" y="3679300"/>
            <a:ext cx="2444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187BC0"/>
                </a:solidFill>
              </a:rPr>
              <a:t>October - November 2022 </a:t>
            </a:r>
            <a:endParaRPr b="1" sz="2000">
              <a:solidFill>
                <a:srgbClr val="187BC0"/>
              </a:solidFill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6288150" y="3679300"/>
            <a:ext cx="2369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902680"/>
                </a:solidFill>
              </a:rPr>
              <a:t>December 2022 - January 2023</a:t>
            </a:r>
            <a:endParaRPr b="1" sz="2000">
              <a:solidFill>
                <a:srgbClr val="902680"/>
              </a:solidFill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2785750" y="1797600"/>
            <a:ext cx="14844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Developed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 and revised rubric content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4871025" y="1777950"/>
            <a:ext cx="14844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Evaluated rubric points and rating validity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SDE 2020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