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67239C35-32B1-486A-A7E2-EB845CF03646}">
  <a:tblStyle styleId="{67239C35-32B1-486A-A7E2-EB845CF03646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4.xml"/><Relationship Id="rId22" Type="http://schemas.openxmlformats.org/officeDocument/2006/relationships/slide" Target="slides/slide16.xml"/><Relationship Id="rId21" Type="http://schemas.openxmlformats.org/officeDocument/2006/relationships/slide" Target="slides/slide15.xml"/><Relationship Id="rId24" Type="http://schemas.openxmlformats.org/officeDocument/2006/relationships/slide" Target="slides/slide18.xml"/><Relationship Id="rId23" Type="http://schemas.openxmlformats.org/officeDocument/2006/relationships/slide" Target="slides/slide1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slide" Target="slides/slide3.xml"/><Relationship Id="rId25" Type="http://schemas.openxmlformats.org/officeDocument/2006/relationships/slide" Target="slides/slide19.xml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13" Type="http://schemas.openxmlformats.org/officeDocument/2006/relationships/slide" Target="slides/slide7.xml"/><Relationship Id="rId12" Type="http://schemas.openxmlformats.org/officeDocument/2006/relationships/slide" Target="slides/slide6.xml"/><Relationship Id="rId15" Type="http://schemas.openxmlformats.org/officeDocument/2006/relationships/slide" Target="slides/slide9.xml"/><Relationship Id="rId14" Type="http://schemas.openxmlformats.org/officeDocument/2006/relationships/slide" Target="slides/slide8.xml"/><Relationship Id="rId17" Type="http://schemas.openxmlformats.org/officeDocument/2006/relationships/slide" Target="slides/slide11.xml"/><Relationship Id="rId16" Type="http://schemas.openxmlformats.org/officeDocument/2006/relationships/slide" Target="slides/slide10.xml"/><Relationship Id="rId19" Type="http://schemas.openxmlformats.org/officeDocument/2006/relationships/slide" Target="slides/slide13.xml"/><Relationship Id="rId18" Type="http://schemas.openxmlformats.org/officeDocument/2006/relationships/slide" Target="slides/slide1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" name="Google Shape;81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gd7ecb03dac_0_87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Provide graphic/visual to support rubric structure explanation.</a:t>
            </a:r>
            <a:endParaRPr/>
          </a:p>
        </p:txBody>
      </p:sp>
      <p:sp>
        <p:nvSpPr>
          <p:cNvPr id="145" name="Google Shape;145;gd7ecb03dac_0_87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6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gda02a261c7_0_68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/>
          </a:p>
        </p:txBody>
      </p:sp>
      <p:sp>
        <p:nvSpPr>
          <p:cNvPr id="158" name="Google Shape;158;gda02a261c7_0_68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6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gd7ecb03dac_0_107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Provide graphic/visual to support rubric structure explanation.</a:t>
            </a:r>
            <a:endParaRPr/>
          </a:p>
        </p:txBody>
      </p:sp>
      <p:sp>
        <p:nvSpPr>
          <p:cNvPr id="168" name="Google Shape;168;gd7ecb03dac_0_107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5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gd7ecb03dac_0_144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7" name="Google Shape;177;gd7ecb03dac_0_144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6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g962f28c084c5a29_11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900"/>
              </a:spcBef>
              <a:spcAft>
                <a:spcPts val="0"/>
              </a:spcAft>
              <a:buNone/>
            </a:pPr>
            <a:r>
              <a:t/>
            </a:r>
            <a:endParaRPr sz="100"/>
          </a:p>
        </p:txBody>
      </p:sp>
      <p:sp>
        <p:nvSpPr>
          <p:cNvPr id="188" name="Google Shape;188;g962f28c084c5a29_1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2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Google Shape;193;g1106dae2328_0_0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04800" lvl="0" marL="457200" rtl="0" algn="l">
              <a:spcBef>
                <a:spcPts val="900"/>
              </a:spcBef>
              <a:spcAft>
                <a:spcPts val="0"/>
              </a:spcAft>
              <a:buClr>
                <a:srgbClr val="187BC0"/>
              </a:buClr>
              <a:buSzPts val="1200"/>
              <a:buChar char="•"/>
            </a:pPr>
            <a:r>
              <a:rPr lang="en" sz="1200">
                <a:solidFill>
                  <a:schemeClr val="dk1"/>
                </a:solidFill>
              </a:rPr>
              <a:t>ECE rubric interrater reliability values:</a:t>
            </a:r>
            <a:endParaRPr sz="1200">
              <a:solidFill>
                <a:schemeClr val="dk1"/>
              </a:solidFill>
            </a:endParaRPr>
          </a:p>
          <a:p>
            <a:pPr indent="-30480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Char char="•"/>
            </a:pPr>
            <a:r>
              <a:rPr lang="en" sz="1200">
                <a:solidFill>
                  <a:schemeClr val="dk1"/>
                </a:solidFill>
              </a:rPr>
              <a:t>Gateway 1 - 92%</a:t>
            </a:r>
            <a:endParaRPr sz="1200">
              <a:solidFill>
                <a:schemeClr val="dk1"/>
              </a:solidFill>
            </a:endParaRPr>
          </a:p>
          <a:p>
            <a:pPr indent="-30480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Char char="•"/>
            </a:pPr>
            <a:r>
              <a:rPr lang="en" sz="1200">
                <a:solidFill>
                  <a:schemeClr val="dk1"/>
                </a:solidFill>
              </a:rPr>
              <a:t>Gateway 2 - 83%</a:t>
            </a:r>
            <a:endParaRPr sz="1200">
              <a:solidFill>
                <a:schemeClr val="dk1"/>
              </a:solidFill>
            </a:endParaRPr>
          </a:p>
          <a:p>
            <a:pPr indent="-30480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Char char="•"/>
            </a:pPr>
            <a:r>
              <a:rPr lang="en" sz="1200">
                <a:solidFill>
                  <a:schemeClr val="dk1"/>
                </a:solidFill>
              </a:rPr>
              <a:t>Gateway 3 - 78%</a:t>
            </a:r>
            <a:endParaRPr sz="1200">
              <a:solidFill>
                <a:schemeClr val="dk1"/>
              </a:solidFill>
            </a:endParaRPr>
          </a:p>
          <a:p>
            <a:pPr indent="-30480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Char char="•"/>
            </a:pPr>
            <a:r>
              <a:rPr lang="en" sz="1200">
                <a:solidFill>
                  <a:schemeClr val="dk1"/>
                </a:solidFill>
              </a:rPr>
              <a:t>Overall  - 85.7%</a:t>
            </a:r>
            <a:endParaRPr sz="1200">
              <a:solidFill>
                <a:schemeClr val="dk1"/>
              </a:solidFill>
            </a:endParaRPr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Clr>
                <a:srgbClr val="187BC0"/>
              </a:buClr>
              <a:buSzPts val="1200"/>
              <a:buChar char="•"/>
            </a:pPr>
            <a:r>
              <a:rPr lang="en" sz="1200">
                <a:solidFill>
                  <a:schemeClr val="dk1"/>
                </a:solidFill>
              </a:rPr>
              <a:t>Math</a:t>
            </a:r>
            <a:r>
              <a:rPr lang="en" sz="1200">
                <a:solidFill>
                  <a:schemeClr val="dk1"/>
                </a:solidFill>
              </a:rPr>
              <a:t> rubric interrater reliability values:</a:t>
            </a:r>
            <a:endParaRPr sz="1200">
              <a:solidFill>
                <a:schemeClr val="dk1"/>
              </a:solidFill>
            </a:endParaRPr>
          </a:p>
          <a:p>
            <a:pPr indent="-30480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Char char="•"/>
            </a:pPr>
            <a:r>
              <a:rPr lang="en" sz="1200">
                <a:solidFill>
                  <a:schemeClr val="dk1"/>
                </a:solidFill>
              </a:rPr>
              <a:t>Gateway 1 - 62.5%</a:t>
            </a:r>
            <a:endParaRPr sz="1200">
              <a:solidFill>
                <a:schemeClr val="dk1"/>
              </a:solidFill>
            </a:endParaRPr>
          </a:p>
          <a:p>
            <a:pPr indent="-30480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Char char="•"/>
            </a:pPr>
            <a:r>
              <a:rPr lang="en" sz="1200">
                <a:solidFill>
                  <a:schemeClr val="dk1"/>
                </a:solidFill>
              </a:rPr>
              <a:t>Gateway 2 - 75%</a:t>
            </a:r>
            <a:endParaRPr sz="1200">
              <a:solidFill>
                <a:schemeClr val="dk1"/>
              </a:solidFill>
            </a:endParaRPr>
          </a:p>
          <a:p>
            <a:pPr indent="-30480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Char char="•"/>
            </a:pPr>
            <a:r>
              <a:rPr lang="en" sz="1200">
                <a:solidFill>
                  <a:schemeClr val="dk1"/>
                </a:solidFill>
              </a:rPr>
              <a:t>Gateway 3 - 62.5%</a:t>
            </a:r>
            <a:endParaRPr sz="1200">
              <a:solidFill>
                <a:schemeClr val="dk1"/>
              </a:solidFill>
            </a:endParaRPr>
          </a:p>
          <a:p>
            <a:pPr indent="-30480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Char char="•"/>
            </a:pPr>
            <a:r>
              <a:rPr lang="en" sz="1200">
                <a:solidFill>
                  <a:schemeClr val="dk1"/>
                </a:solidFill>
              </a:rPr>
              <a:t>Overall  - 68%</a:t>
            </a:r>
            <a:endParaRPr sz="1200">
              <a:solidFill>
                <a:schemeClr val="dk1"/>
              </a:solidFill>
            </a:endParaRPr>
          </a:p>
        </p:txBody>
      </p:sp>
      <p:sp>
        <p:nvSpPr>
          <p:cNvPr id="194" name="Google Shape;194;g1106dae2328_0_0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Google Shape;202;gde9500eb21_0_1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3" name="Google Shape;203;gde9500eb21_0_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7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Google Shape;208;gde9500eb21_0_2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9" name="Google Shape;209;gde9500eb21_0_2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3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Google Shape;214;gd7f22c6e1a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5" name="Google Shape;215;gd7f22c6e1a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With the exception of Elementary ELA and PK-12 Computer Science, Secondary ELA and PK-12 World Languages Other Than English we will reach out ot reviewers from past years or recruit </a:t>
            </a:r>
            <a:r>
              <a:rPr lang="en"/>
              <a:t>people</a:t>
            </a:r>
            <a:r>
              <a:rPr lang="en"/>
              <a:t> as needed using the current application </a:t>
            </a:r>
            <a:r>
              <a:rPr lang="en"/>
              <a:t>approved</a:t>
            </a:r>
            <a:r>
              <a:rPr lang="en"/>
              <a:t> by the Committee this year.</a:t>
            </a: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9" name="Shape 2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Google Shape;220;ga76ed27c9b_0_12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1" name="Google Shape;221;ga76ed27c9b_0_12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d7ecb03dac_0_13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Google Shape;87;gd7ecb03dac_0_13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g113413a22a8_1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" name="Google Shape;92;g113413a22a8_1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g1159638a6ba_0_122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8" name="Google Shape;98;g1159638a6ba_0_122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g1159638a6ba_0_11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7" name="Google Shape;107;g1159638a6ba_0_1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g1159638a6ba_0_11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3" name="Google Shape;113;g1159638a6ba_0_1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g1159638a6ba_0_20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9" name="Google Shape;119;g1159638a6ba_0_20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6.4.21 STC Agenda Item #8 Remaining slides of presentation</a:t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gde9500eb21_0_1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4" name="Google Shape;124;gde9500eb21_0_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gdd162f7a45_0_2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0" name="Google Shape;130;gdd162f7a45_0_2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Relationship Id="rId3" Type="http://schemas.openxmlformats.org/officeDocument/2006/relationships/image" Target="../media/image4.png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Relationship Id="rId3" Type="http://schemas.openxmlformats.org/officeDocument/2006/relationships/image" Target="../media/image4.png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0.png"/><Relationship Id="rId3" Type="http://schemas.openxmlformats.org/officeDocument/2006/relationships/image" Target="../media/image4.png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8.png"/><Relationship Id="rId3" Type="http://schemas.openxmlformats.org/officeDocument/2006/relationships/image" Target="../media/image4.png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solidFill>
          <a:schemeClr val="lt1"/>
        </a:solidFill>
      </p:bgPr>
    </p:bg>
    <p:spTree>
      <p:nvGrpSpPr>
        <p:cNvPr id="10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11;p2"/>
          <p:cNvSpPr txBox="1"/>
          <p:nvPr>
            <p:ph type="ctrTitle"/>
          </p:nvPr>
        </p:nvSpPr>
        <p:spPr>
          <a:xfrm>
            <a:off x="278296" y="841772"/>
            <a:ext cx="4211700" cy="1790700"/>
          </a:xfrm>
          <a:prstGeom prst="rect">
            <a:avLst/>
          </a:prstGeom>
          <a:noFill/>
          <a:ln>
            <a:noFill/>
          </a:ln>
        </p:spPr>
        <p:txBody>
          <a:bodyPr anchorCtr="0" anchor="b" bIns="34275" lIns="68575" spcFirstLastPara="1" rIns="68575" wrap="square" tIns="3427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600">
                <a:solidFill>
                  <a:schemeClr val="dk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2" name="Google Shape;12;p2"/>
          <p:cNvSpPr txBox="1"/>
          <p:nvPr>
            <p:ph idx="1" type="subTitle"/>
          </p:nvPr>
        </p:nvSpPr>
        <p:spPr>
          <a:xfrm>
            <a:off x="278296" y="2701528"/>
            <a:ext cx="4211700" cy="7728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>
            <a:lvl1pPr lv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1800"/>
              <a:buNone/>
              <a:defRPr sz="1800">
                <a:solidFill>
                  <a:schemeClr val="accent6"/>
                </a:solidFill>
              </a:defRPr>
            </a:lvl1pPr>
            <a:lvl2pPr lvl="1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500"/>
              <a:buNone/>
              <a:defRPr sz="1500"/>
            </a:lvl2pPr>
            <a:lvl3pPr lvl="2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 sz="1400"/>
            </a:lvl3pPr>
            <a:lvl4pPr lvl="3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200"/>
              <a:buNone/>
              <a:defRPr sz="1200"/>
            </a:lvl4pPr>
            <a:lvl5pPr lvl="4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200"/>
              <a:buNone/>
              <a:defRPr sz="1200"/>
            </a:lvl5pPr>
            <a:lvl6pPr lvl="5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6pPr>
            <a:lvl7pPr lvl="6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7pPr>
            <a:lvl8pPr lvl="7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8pPr>
            <a:lvl9pPr lvl="8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9pPr>
          </a:lstStyle>
          <a:p/>
        </p:txBody>
      </p:sp>
      <p:pic>
        <p:nvPicPr>
          <p:cNvPr descr="A close up of Oklahoma logo" id="13" name="Google Shape;13;p2"/>
          <p:cNvPicPr preferRelativeResize="0"/>
          <p:nvPr/>
        </p:nvPicPr>
        <p:blipFill rotWithShape="1">
          <a:blip r:embed="rId2">
            <a:alphaModFix/>
          </a:blip>
          <a:srcRect b="0" l="0" r="15471" t="14013"/>
          <a:stretch/>
        </p:blipFill>
        <p:spPr>
          <a:xfrm>
            <a:off x="4489849" y="-1"/>
            <a:ext cx="4654150" cy="4734596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Oklahoma Education Logo" id="14" name="Google Shape;14;p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78296" y="4001556"/>
            <a:ext cx="2286002" cy="73304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_HEADER_1 1">
  <p:cSld name="SECTION_HEADER_1_1">
    <p:bg>
      <p:bgPr>
        <a:solidFill>
          <a:srgbClr val="E35D0B"/>
        </a:solidFill>
      </p:bgPr>
    </p:bg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8" name="Google Shape;68;p11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69" name="Google Shape;69;p11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0" name="Google Shape;70;p11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71" name="Google Shape;71;p11"/>
          <p:cNvSpPr txBox="1"/>
          <p:nvPr>
            <p:ph type="title"/>
          </p:nvPr>
        </p:nvSpPr>
        <p:spPr>
          <a:xfrm>
            <a:off x="729450" y="1322450"/>
            <a:ext cx="7688400" cy="1518600"/>
          </a:xfrm>
          <a:prstGeom prst="rect">
            <a:avLst/>
          </a:prstGeom>
        </p:spPr>
        <p:txBody>
          <a:bodyPr anchorCtr="0" anchor="ctr" bIns="34275" lIns="68575" spcFirstLastPara="1" rIns="68575" wrap="square" tIns="3427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72" name="Google Shape;72;p11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>
                <a:solidFill>
                  <a:schemeClr val="lt1"/>
                </a:solidFill>
              </a:defRPr>
            </a:lvl1pPr>
            <a:lvl2pPr lvl="1" rtl="0">
              <a:buNone/>
              <a:defRPr>
                <a:solidFill>
                  <a:schemeClr val="lt1"/>
                </a:solidFill>
              </a:defRPr>
            </a:lvl2pPr>
            <a:lvl3pPr lvl="2" rtl="0">
              <a:buNone/>
              <a:defRPr>
                <a:solidFill>
                  <a:schemeClr val="lt1"/>
                </a:solidFill>
              </a:defRPr>
            </a:lvl3pPr>
            <a:lvl4pPr lvl="3" rtl="0">
              <a:buNone/>
              <a:defRPr>
                <a:solidFill>
                  <a:schemeClr val="lt1"/>
                </a:solidFill>
              </a:defRPr>
            </a:lvl4pPr>
            <a:lvl5pPr lvl="4" rtl="0">
              <a:buNone/>
              <a:defRPr>
                <a:solidFill>
                  <a:schemeClr val="lt1"/>
                </a:solidFill>
              </a:defRPr>
            </a:lvl5pPr>
            <a:lvl6pPr lvl="5" rtl="0">
              <a:buNone/>
              <a:defRPr>
                <a:solidFill>
                  <a:schemeClr val="lt1"/>
                </a:solidFill>
              </a:defRPr>
            </a:lvl6pPr>
            <a:lvl7pPr lvl="6" rtl="0">
              <a:buNone/>
              <a:defRPr>
                <a:solidFill>
                  <a:schemeClr val="lt1"/>
                </a:solidFill>
              </a:defRPr>
            </a:lvl7pPr>
            <a:lvl8pPr lvl="7" rtl="0">
              <a:buNone/>
              <a:defRPr>
                <a:solidFill>
                  <a:schemeClr val="lt1"/>
                </a:solidFill>
              </a:defRPr>
            </a:lvl8pPr>
            <a:lvl9pPr lvl="8" rtl="0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_HEADER_1 1 1">
  <p:cSld name="SECTION_HEADER_1_1_1">
    <p:bg>
      <p:bgPr>
        <a:solidFill>
          <a:srgbClr val="902680"/>
        </a:solidFill>
      </p:bgPr>
    </p:bg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oogle Shape;74;p12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75" name="Google Shape;75;p12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6" name="Google Shape;76;p12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77" name="Google Shape;77;p12"/>
          <p:cNvSpPr txBox="1"/>
          <p:nvPr>
            <p:ph type="title"/>
          </p:nvPr>
        </p:nvSpPr>
        <p:spPr>
          <a:xfrm>
            <a:off x="729450" y="1322450"/>
            <a:ext cx="7688400" cy="1518600"/>
          </a:xfrm>
          <a:prstGeom prst="rect">
            <a:avLst/>
          </a:prstGeom>
        </p:spPr>
        <p:txBody>
          <a:bodyPr anchorCtr="0" anchor="ctr" bIns="34275" lIns="68575" spcFirstLastPara="1" rIns="68575" wrap="square" tIns="3427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78" name="Google Shape;78;p12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>
                <a:solidFill>
                  <a:schemeClr val="lt1"/>
                </a:solidFill>
              </a:defRPr>
            </a:lvl1pPr>
            <a:lvl2pPr lvl="1" rtl="0">
              <a:buNone/>
              <a:defRPr>
                <a:solidFill>
                  <a:schemeClr val="lt1"/>
                </a:solidFill>
              </a:defRPr>
            </a:lvl2pPr>
            <a:lvl3pPr lvl="2" rtl="0">
              <a:buNone/>
              <a:defRPr>
                <a:solidFill>
                  <a:schemeClr val="lt1"/>
                </a:solidFill>
              </a:defRPr>
            </a:lvl3pPr>
            <a:lvl4pPr lvl="3" rtl="0">
              <a:buNone/>
              <a:defRPr>
                <a:solidFill>
                  <a:schemeClr val="lt1"/>
                </a:solidFill>
              </a:defRPr>
            </a:lvl4pPr>
            <a:lvl5pPr lvl="4" rtl="0">
              <a:buNone/>
              <a:defRPr>
                <a:solidFill>
                  <a:schemeClr val="lt1"/>
                </a:solidFill>
              </a:defRPr>
            </a:lvl5pPr>
            <a:lvl6pPr lvl="5" rtl="0">
              <a:buNone/>
              <a:defRPr>
                <a:solidFill>
                  <a:schemeClr val="lt1"/>
                </a:solidFill>
              </a:defRPr>
            </a:lvl6pPr>
            <a:lvl7pPr lvl="6" rtl="0">
              <a:buNone/>
              <a:defRPr>
                <a:solidFill>
                  <a:schemeClr val="lt1"/>
                </a:solidFill>
              </a:defRPr>
            </a:lvl7pPr>
            <a:lvl8pPr lvl="7" rtl="0">
              <a:buNone/>
              <a:defRPr>
                <a:solidFill>
                  <a:schemeClr val="lt1"/>
                </a:solidFill>
              </a:defRPr>
            </a:lvl8pPr>
            <a:lvl9pPr lvl="8" rtl="0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Oklahoma Logo" id="16" name="Google Shape;16;p3"/>
          <p:cNvPicPr preferRelativeResize="0"/>
          <p:nvPr/>
        </p:nvPicPr>
        <p:blipFill rotWithShape="1">
          <a:blip r:embed="rId2">
            <a:alphaModFix/>
          </a:blip>
          <a:srcRect b="33489" l="580" r="-1" t="386"/>
          <a:stretch/>
        </p:blipFill>
        <p:spPr>
          <a:xfrm>
            <a:off x="0" y="0"/>
            <a:ext cx="9144000" cy="3424538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Google Shape;17;p3"/>
          <p:cNvSpPr txBox="1"/>
          <p:nvPr>
            <p:ph type="title"/>
          </p:nvPr>
        </p:nvSpPr>
        <p:spPr>
          <a:xfrm>
            <a:off x="275750" y="1282304"/>
            <a:ext cx="4108800" cy="2054700"/>
          </a:xfrm>
          <a:prstGeom prst="rect">
            <a:avLst/>
          </a:prstGeom>
          <a:noFill/>
          <a:ln>
            <a:noFill/>
          </a:ln>
        </p:spPr>
        <p:txBody>
          <a:bodyPr anchorCtr="0" anchor="b" bIns="34275" lIns="68575" spcFirstLastPara="1" rIns="68575" wrap="square" tIns="3427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None/>
              <a:defRPr sz="36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8" name="Google Shape;18;p3"/>
          <p:cNvSpPr txBox="1"/>
          <p:nvPr>
            <p:ph idx="1" type="body"/>
          </p:nvPr>
        </p:nvSpPr>
        <p:spPr>
          <a:xfrm>
            <a:off x="275750" y="3508375"/>
            <a:ext cx="8592600" cy="10590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1800"/>
              <a:buNone/>
              <a:defRPr sz="1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500"/>
              <a:buNone/>
              <a:defRPr sz="1500">
                <a:solidFill>
                  <a:srgbClr val="89A8D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9A8D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A8D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A8D2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9A8D2"/>
              </a:buClr>
              <a:buSzPts val="1200"/>
              <a:buNone/>
              <a:defRPr sz="1200">
                <a:solidFill>
                  <a:srgbClr val="89A8D2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9A8D2"/>
              </a:buClr>
              <a:buSzPts val="1200"/>
              <a:buNone/>
              <a:defRPr sz="1200">
                <a:solidFill>
                  <a:srgbClr val="89A8D2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9A8D2"/>
              </a:buClr>
              <a:buSzPts val="1200"/>
              <a:buNone/>
              <a:defRPr sz="1200">
                <a:solidFill>
                  <a:srgbClr val="89A8D2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9A8D2"/>
              </a:buClr>
              <a:buSzPts val="1200"/>
              <a:buNone/>
              <a:defRPr sz="1200">
                <a:solidFill>
                  <a:srgbClr val="89A8D2"/>
                </a:solidFill>
              </a:defRPr>
            </a:lvl9pPr>
          </a:lstStyle>
          <a:p/>
        </p:txBody>
      </p:sp>
      <p:pic>
        <p:nvPicPr>
          <p:cNvPr descr="Oklahoma Education Logo" id="19" name="Google Shape;19;p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853901" y="4684912"/>
            <a:ext cx="1127097" cy="36142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20" name="Google Shape;20;p3"/>
          <p:cNvCxnSpPr/>
          <p:nvPr/>
        </p:nvCxnSpPr>
        <p:spPr>
          <a:xfrm>
            <a:off x="385372" y="4809398"/>
            <a:ext cx="0" cy="2001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21" name="Google Shape;21;p3"/>
          <p:cNvSpPr txBox="1"/>
          <p:nvPr/>
        </p:nvSpPr>
        <p:spPr>
          <a:xfrm>
            <a:off x="354525" y="4756446"/>
            <a:ext cx="26952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solidFill>
                  <a:schemeClr val="accent6"/>
                </a:solidFill>
              </a:rPr>
              <a:t>Oklahoma State Department of Education</a:t>
            </a:r>
            <a:endParaRPr sz="900">
              <a:solidFill>
                <a:schemeClr val="accent6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 1">
  <p:cSld name="SECTION_HEADER_2">
    <p:spTree>
      <p:nvGrpSpPr>
        <p:cNvPr id="22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Google Shape;23;p4"/>
          <p:cNvPicPr preferRelativeResize="0"/>
          <p:nvPr/>
        </p:nvPicPr>
        <p:blipFill rotWithShape="1">
          <a:blip r:embed="rId2">
            <a:alphaModFix/>
          </a:blip>
          <a:srcRect b="0" l="327" r="327" t="0"/>
          <a:stretch/>
        </p:blipFill>
        <p:spPr>
          <a:xfrm>
            <a:off x="0" y="0"/>
            <a:ext cx="9144000" cy="3424539"/>
          </a:xfrm>
          <a:prstGeom prst="rect">
            <a:avLst/>
          </a:prstGeom>
          <a:noFill/>
          <a:ln>
            <a:noFill/>
          </a:ln>
        </p:spPr>
      </p:pic>
      <p:sp>
        <p:nvSpPr>
          <p:cNvPr id="24" name="Google Shape;24;p4"/>
          <p:cNvSpPr txBox="1"/>
          <p:nvPr>
            <p:ph type="title"/>
          </p:nvPr>
        </p:nvSpPr>
        <p:spPr>
          <a:xfrm>
            <a:off x="275750" y="1282304"/>
            <a:ext cx="4108800" cy="2054700"/>
          </a:xfrm>
          <a:prstGeom prst="rect">
            <a:avLst/>
          </a:prstGeom>
          <a:noFill/>
          <a:ln>
            <a:noFill/>
          </a:ln>
        </p:spPr>
        <p:txBody>
          <a:bodyPr anchorCtr="0" anchor="b" bIns="34275" lIns="68575" spcFirstLastPara="1" rIns="68575" wrap="square" tIns="34275">
            <a:noAutofit/>
          </a:bodyPr>
          <a:lstStyle>
            <a:lvl1pPr lv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None/>
              <a:defRPr sz="3600">
                <a:solidFill>
                  <a:schemeClr val="lt1"/>
                </a:solidFill>
              </a:defRPr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25" name="Google Shape;25;p4"/>
          <p:cNvSpPr txBox="1"/>
          <p:nvPr>
            <p:ph idx="1" type="body"/>
          </p:nvPr>
        </p:nvSpPr>
        <p:spPr>
          <a:xfrm>
            <a:off x="275750" y="3508375"/>
            <a:ext cx="8592600" cy="10590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>
            <a:lvl1pPr indent="-228600" lvl="0" marL="45720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1800"/>
              <a:buNone/>
              <a:defRPr sz="1800">
                <a:solidFill>
                  <a:schemeClr val="accent6"/>
                </a:solidFill>
              </a:defRPr>
            </a:lvl1pPr>
            <a:lvl2pPr indent="-228600" lvl="1" marL="9144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E35D0B"/>
              </a:buClr>
              <a:buSzPts val="1500"/>
              <a:buNone/>
              <a:defRPr sz="1500">
                <a:solidFill>
                  <a:srgbClr val="E35D0B"/>
                </a:solidFill>
              </a:defRPr>
            </a:lvl2pPr>
            <a:lvl3pPr indent="-228600" lvl="2" marL="13716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E35D0B"/>
              </a:buClr>
              <a:buSzPts val="1400"/>
              <a:buNone/>
              <a:defRPr sz="1400">
                <a:solidFill>
                  <a:srgbClr val="E35D0B"/>
                </a:solidFill>
              </a:defRPr>
            </a:lvl3pPr>
            <a:lvl4pPr indent="-228600" lvl="3" marL="18288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E35D0B"/>
              </a:buClr>
              <a:buSzPts val="1200"/>
              <a:buNone/>
              <a:defRPr sz="1200">
                <a:solidFill>
                  <a:srgbClr val="E35D0B"/>
                </a:solidFill>
              </a:defRPr>
            </a:lvl4pPr>
            <a:lvl5pPr indent="-228600" lvl="4" marL="22860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E35D0B"/>
              </a:buClr>
              <a:buSzPts val="1200"/>
              <a:buNone/>
              <a:defRPr sz="1200">
                <a:solidFill>
                  <a:srgbClr val="E35D0B"/>
                </a:solidFill>
              </a:defRPr>
            </a:lvl5pPr>
            <a:lvl6pPr indent="-228600" lvl="5" marL="27432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E35D0B"/>
              </a:buClr>
              <a:buSzPts val="1200"/>
              <a:buNone/>
              <a:defRPr sz="1200">
                <a:solidFill>
                  <a:srgbClr val="E35D0B"/>
                </a:solidFill>
              </a:defRPr>
            </a:lvl6pPr>
            <a:lvl7pPr indent="-228600" lvl="6" marL="32004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E35D0B"/>
              </a:buClr>
              <a:buSzPts val="1200"/>
              <a:buNone/>
              <a:defRPr sz="1200">
                <a:solidFill>
                  <a:srgbClr val="E35D0B"/>
                </a:solidFill>
              </a:defRPr>
            </a:lvl7pPr>
            <a:lvl8pPr indent="-228600" lvl="7" marL="36576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E35D0B"/>
              </a:buClr>
              <a:buSzPts val="1200"/>
              <a:buNone/>
              <a:defRPr sz="1200">
                <a:solidFill>
                  <a:srgbClr val="E35D0B"/>
                </a:solidFill>
              </a:defRPr>
            </a:lvl8pPr>
            <a:lvl9pPr indent="-228600" lvl="8" marL="41148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E35D0B"/>
              </a:buClr>
              <a:buSzPts val="1200"/>
              <a:buNone/>
              <a:defRPr sz="1200">
                <a:solidFill>
                  <a:srgbClr val="E35D0B"/>
                </a:solidFill>
              </a:defRPr>
            </a:lvl9pPr>
          </a:lstStyle>
          <a:p/>
        </p:txBody>
      </p:sp>
      <p:pic>
        <p:nvPicPr>
          <p:cNvPr descr="Oklahoma Education Logo" id="26" name="Google Shape;26;p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853901" y="4684912"/>
            <a:ext cx="1127097" cy="36142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27" name="Google Shape;27;p4"/>
          <p:cNvCxnSpPr/>
          <p:nvPr/>
        </p:nvCxnSpPr>
        <p:spPr>
          <a:xfrm>
            <a:off x="385372" y="4809398"/>
            <a:ext cx="0" cy="2001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28" name="Google Shape;28;p4"/>
          <p:cNvSpPr txBox="1"/>
          <p:nvPr/>
        </p:nvSpPr>
        <p:spPr>
          <a:xfrm>
            <a:off x="354525" y="4756446"/>
            <a:ext cx="26952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solidFill>
                  <a:schemeClr val="accent6"/>
                </a:solidFill>
              </a:rPr>
              <a:t>Oklahoma State Department of Education</a:t>
            </a:r>
            <a:endParaRPr sz="900">
              <a:solidFill>
                <a:schemeClr val="accent6"/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 1 1">
  <p:cSld name="SECTION_HEADER_2_1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" name="Google Shape;30;p5"/>
          <p:cNvPicPr preferRelativeResize="0"/>
          <p:nvPr/>
        </p:nvPicPr>
        <p:blipFill rotWithShape="1">
          <a:blip r:embed="rId2">
            <a:alphaModFix/>
          </a:blip>
          <a:srcRect b="119" l="0" r="0" t="119"/>
          <a:stretch/>
        </p:blipFill>
        <p:spPr>
          <a:xfrm>
            <a:off x="-41212" y="-30900"/>
            <a:ext cx="9226526" cy="3455450"/>
          </a:xfrm>
          <a:prstGeom prst="rect">
            <a:avLst/>
          </a:prstGeom>
          <a:noFill/>
          <a:ln>
            <a:noFill/>
          </a:ln>
        </p:spPr>
      </p:pic>
      <p:sp>
        <p:nvSpPr>
          <p:cNvPr id="31" name="Google Shape;31;p5"/>
          <p:cNvSpPr txBox="1"/>
          <p:nvPr>
            <p:ph type="title"/>
          </p:nvPr>
        </p:nvSpPr>
        <p:spPr>
          <a:xfrm>
            <a:off x="275750" y="1282304"/>
            <a:ext cx="4108800" cy="2054700"/>
          </a:xfrm>
          <a:prstGeom prst="rect">
            <a:avLst/>
          </a:prstGeom>
          <a:noFill/>
          <a:ln>
            <a:noFill/>
          </a:ln>
        </p:spPr>
        <p:txBody>
          <a:bodyPr anchorCtr="0" anchor="b" bIns="34275" lIns="68575" spcFirstLastPara="1" rIns="68575" wrap="square" tIns="34275">
            <a:noAutofit/>
          </a:bodyPr>
          <a:lstStyle>
            <a:lvl1pPr lv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None/>
              <a:defRPr sz="3600">
                <a:solidFill>
                  <a:schemeClr val="lt1"/>
                </a:solidFill>
              </a:defRPr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32" name="Google Shape;32;p5"/>
          <p:cNvSpPr txBox="1"/>
          <p:nvPr>
            <p:ph idx="1" type="body"/>
          </p:nvPr>
        </p:nvSpPr>
        <p:spPr>
          <a:xfrm>
            <a:off x="275750" y="3508375"/>
            <a:ext cx="8592600" cy="10590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>
            <a:lvl1pPr indent="-228600" lvl="0" marL="45720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1800"/>
              <a:buNone/>
              <a:defRPr sz="1800">
                <a:solidFill>
                  <a:schemeClr val="accent6"/>
                </a:solidFill>
              </a:defRPr>
            </a:lvl1pPr>
            <a:lvl2pPr indent="-228600" lvl="1" marL="9144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6AA84F"/>
              </a:buClr>
              <a:buSzPts val="1500"/>
              <a:buNone/>
              <a:defRPr sz="1500">
                <a:solidFill>
                  <a:srgbClr val="6AA84F"/>
                </a:solidFill>
              </a:defRPr>
            </a:lvl2pPr>
            <a:lvl3pPr indent="-228600" lvl="2" marL="13716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6AA84F"/>
              </a:buClr>
              <a:buSzPts val="1400"/>
              <a:buNone/>
              <a:defRPr sz="1400">
                <a:solidFill>
                  <a:srgbClr val="6AA84F"/>
                </a:solidFill>
              </a:defRPr>
            </a:lvl3pPr>
            <a:lvl4pPr indent="-228600" lvl="3" marL="18288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6AA84F"/>
              </a:buClr>
              <a:buSzPts val="1200"/>
              <a:buNone/>
              <a:defRPr sz="1200">
                <a:solidFill>
                  <a:srgbClr val="6AA84F"/>
                </a:solidFill>
              </a:defRPr>
            </a:lvl4pPr>
            <a:lvl5pPr indent="-228600" lvl="4" marL="22860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6AA84F"/>
              </a:buClr>
              <a:buSzPts val="1200"/>
              <a:buNone/>
              <a:defRPr sz="1200">
                <a:solidFill>
                  <a:srgbClr val="6AA84F"/>
                </a:solidFill>
              </a:defRPr>
            </a:lvl5pPr>
            <a:lvl6pPr indent="-228600" lvl="5" marL="27432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6AA84F"/>
              </a:buClr>
              <a:buSzPts val="1200"/>
              <a:buNone/>
              <a:defRPr sz="1200">
                <a:solidFill>
                  <a:srgbClr val="6AA84F"/>
                </a:solidFill>
              </a:defRPr>
            </a:lvl6pPr>
            <a:lvl7pPr indent="-228600" lvl="6" marL="32004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6AA84F"/>
              </a:buClr>
              <a:buSzPts val="1200"/>
              <a:buNone/>
              <a:defRPr sz="1200">
                <a:solidFill>
                  <a:srgbClr val="6AA84F"/>
                </a:solidFill>
              </a:defRPr>
            </a:lvl7pPr>
            <a:lvl8pPr indent="-228600" lvl="7" marL="36576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6AA84F"/>
              </a:buClr>
              <a:buSzPts val="1200"/>
              <a:buNone/>
              <a:defRPr sz="1200">
                <a:solidFill>
                  <a:srgbClr val="6AA84F"/>
                </a:solidFill>
              </a:defRPr>
            </a:lvl8pPr>
            <a:lvl9pPr indent="-228600" lvl="8" marL="41148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6AA84F"/>
              </a:buClr>
              <a:buSzPts val="1200"/>
              <a:buNone/>
              <a:defRPr sz="1200">
                <a:solidFill>
                  <a:srgbClr val="6AA84F"/>
                </a:solidFill>
              </a:defRPr>
            </a:lvl9pPr>
          </a:lstStyle>
          <a:p/>
        </p:txBody>
      </p:sp>
      <p:pic>
        <p:nvPicPr>
          <p:cNvPr descr="Oklahoma Education Logo" id="33" name="Google Shape;33;p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853901" y="4684912"/>
            <a:ext cx="1127097" cy="36142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34" name="Google Shape;34;p5"/>
          <p:cNvCxnSpPr/>
          <p:nvPr/>
        </p:nvCxnSpPr>
        <p:spPr>
          <a:xfrm>
            <a:off x="385372" y="4809398"/>
            <a:ext cx="0" cy="2001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35" name="Google Shape;35;p5"/>
          <p:cNvSpPr txBox="1"/>
          <p:nvPr/>
        </p:nvSpPr>
        <p:spPr>
          <a:xfrm>
            <a:off x="354525" y="4756446"/>
            <a:ext cx="26952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solidFill>
                  <a:schemeClr val="accent6"/>
                </a:solidFill>
              </a:rPr>
              <a:t>Oklahoma State Department of Education</a:t>
            </a:r>
            <a:endParaRPr sz="900">
              <a:solidFill>
                <a:schemeClr val="accent6"/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bg>
      <p:bgPr>
        <a:solidFill>
          <a:schemeClr val="lt1"/>
        </a:solidFill>
      </p:bgPr>
    </p:bg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6"/>
          <p:cNvSpPr txBox="1"/>
          <p:nvPr>
            <p:ph type="title"/>
          </p:nvPr>
        </p:nvSpPr>
        <p:spPr>
          <a:xfrm>
            <a:off x="220649" y="273844"/>
            <a:ext cx="8702700" cy="99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38" name="Google Shape;38;p6"/>
          <p:cNvSpPr txBox="1"/>
          <p:nvPr>
            <p:ph idx="1" type="body"/>
          </p:nvPr>
        </p:nvSpPr>
        <p:spPr>
          <a:xfrm>
            <a:off x="220649" y="1369219"/>
            <a:ext cx="8702700" cy="32634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>
            <a:lvl1pPr indent="-381000" lvl="0" marL="4572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SzPts val="2400"/>
              <a:buChar char="•"/>
              <a:defRPr/>
            </a:lvl1pPr>
            <a:lvl2pPr indent="-3175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00"/>
              <a:buChar char="•"/>
              <a:defRPr/>
            </a:lvl2pPr>
            <a:lvl3pPr indent="-3175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00"/>
              <a:buChar char="•"/>
              <a:defRPr/>
            </a:lvl3pPr>
            <a:lvl4pPr indent="-3175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00"/>
              <a:buChar char="•"/>
              <a:defRPr/>
            </a:lvl4pPr>
            <a:lvl5pPr indent="-3175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00"/>
              <a:buChar char="•"/>
              <a:defRPr/>
            </a:lvl5pPr>
            <a:lvl6pPr indent="-3175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indent="-3175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  <p:pic>
        <p:nvPicPr>
          <p:cNvPr descr="Oklahoma Education Logo" id="39" name="Google Shape;39;p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853901" y="4684912"/>
            <a:ext cx="1127097" cy="36142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40" name="Google Shape;40;p6"/>
          <p:cNvCxnSpPr/>
          <p:nvPr/>
        </p:nvCxnSpPr>
        <p:spPr>
          <a:xfrm>
            <a:off x="385372" y="4809398"/>
            <a:ext cx="0" cy="2001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41" name="Google Shape;41;p6"/>
          <p:cNvSpPr txBox="1"/>
          <p:nvPr/>
        </p:nvSpPr>
        <p:spPr>
          <a:xfrm>
            <a:off x="354525" y="4756446"/>
            <a:ext cx="26952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solidFill>
                  <a:schemeClr val="accent6"/>
                </a:solidFill>
              </a:rPr>
              <a:t>Oklahoma State Department of Education</a:t>
            </a:r>
            <a:endParaRPr sz="900">
              <a:solidFill>
                <a:schemeClr val="accent6"/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7"/>
          <p:cNvSpPr txBox="1"/>
          <p:nvPr>
            <p:ph type="title"/>
          </p:nvPr>
        </p:nvSpPr>
        <p:spPr>
          <a:xfrm>
            <a:off x="220649" y="273844"/>
            <a:ext cx="8645100" cy="99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44" name="Google Shape;44;p7"/>
          <p:cNvSpPr txBox="1"/>
          <p:nvPr>
            <p:ph idx="1" type="body"/>
          </p:nvPr>
        </p:nvSpPr>
        <p:spPr>
          <a:xfrm>
            <a:off x="220649" y="1369219"/>
            <a:ext cx="4236600" cy="32634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>
            <a:lvl1pPr indent="-317500" lvl="0" marL="457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1400"/>
              <a:buChar char="•"/>
              <a:defRPr/>
            </a:lvl1pPr>
            <a:lvl2pPr indent="-3175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00"/>
              <a:buChar char="•"/>
              <a:defRPr/>
            </a:lvl2pPr>
            <a:lvl3pPr indent="-3175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00"/>
              <a:buChar char="•"/>
              <a:defRPr/>
            </a:lvl3pPr>
            <a:lvl4pPr indent="-3175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00"/>
              <a:buChar char="•"/>
              <a:defRPr/>
            </a:lvl4pPr>
            <a:lvl5pPr indent="-3175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00"/>
              <a:buChar char="•"/>
              <a:defRPr/>
            </a:lvl5pPr>
            <a:lvl6pPr indent="-3175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indent="-3175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  <p:sp>
        <p:nvSpPr>
          <p:cNvPr id="45" name="Google Shape;45;p7"/>
          <p:cNvSpPr txBox="1"/>
          <p:nvPr>
            <p:ph idx="2" type="body"/>
          </p:nvPr>
        </p:nvSpPr>
        <p:spPr>
          <a:xfrm>
            <a:off x="4629151" y="1369219"/>
            <a:ext cx="4236600" cy="32634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>
            <a:lvl1pPr indent="-317500" lvl="0" marL="457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1400"/>
              <a:buChar char="•"/>
              <a:defRPr/>
            </a:lvl1pPr>
            <a:lvl2pPr indent="-3175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00"/>
              <a:buChar char="•"/>
              <a:defRPr/>
            </a:lvl2pPr>
            <a:lvl3pPr indent="-3175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00"/>
              <a:buChar char="•"/>
              <a:defRPr/>
            </a:lvl3pPr>
            <a:lvl4pPr indent="-3175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00"/>
              <a:buChar char="•"/>
              <a:defRPr/>
            </a:lvl4pPr>
            <a:lvl5pPr indent="-3175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00"/>
              <a:buChar char="•"/>
              <a:defRPr/>
            </a:lvl5pPr>
            <a:lvl6pPr indent="-3175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indent="-3175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  <p:pic>
        <p:nvPicPr>
          <p:cNvPr descr="Oklahoma Education Logo" id="46" name="Google Shape;46;p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853901" y="4684912"/>
            <a:ext cx="1127097" cy="36142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47" name="Google Shape;47;p7"/>
          <p:cNvCxnSpPr/>
          <p:nvPr/>
        </p:nvCxnSpPr>
        <p:spPr>
          <a:xfrm>
            <a:off x="385372" y="4809398"/>
            <a:ext cx="0" cy="2001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48" name="Google Shape;48;p7"/>
          <p:cNvSpPr txBox="1"/>
          <p:nvPr/>
        </p:nvSpPr>
        <p:spPr>
          <a:xfrm>
            <a:off x="354525" y="4756446"/>
            <a:ext cx="26952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solidFill>
                  <a:schemeClr val="accent6"/>
                </a:solidFill>
              </a:rPr>
              <a:t>Oklahoma State Department of Education</a:t>
            </a:r>
            <a:endParaRPr sz="900">
              <a:solidFill>
                <a:schemeClr val="accent6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8"/>
          <p:cNvSpPr txBox="1"/>
          <p:nvPr>
            <p:ph type="title"/>
          </p:nvPr>
        </p:nvSpPr>
        <p:spPr>
          <a:xfrm>
            <a:off x="220648" y="273844"/>
            <a:ext cx="8678100" cy="99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pic>
        <p:nvPicPr>
          <p:cNvPr descr="Oklahoma Education Logo" id="51" name="Google Shape;51;p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853901" y="4684912"/>
            <a:ext cx="1127097" cy="36142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52" name="Google Shape;52;p8"/>
          <p:cNvCxnSpPr/>
          <p:nvPr/>
        </p:nvCxnSpPr>
        <p:spPr>
          <a:xfrm>
            <a:off x="385372" y="4809398"/>
            <a:ext cx="0" cy="2001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53" name="Google Shape;53;p8"/>
          <p:cNvSpPr txBox="1"/>
          <p:nvPr/>
        </p:nvSpPr>
        <p:spPr>
          <a:xfrm>
            <a:off x="354525" y="4756446"/>
            <a:ext cx="26952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solidFill>
                  <a:schemeClr val="accent6"/>
                </a:solidFill>
              </a:rPr>
              <a:t>Oklahoma State Department of Education</a:t>
            </a:r>
            <a:endParaRPr sz="900">
              <a:solidFill>
                <a:schemeClr val="accent6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>
  <p:cSld name="Comparison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/>
          <p:nvPr>
            <p:ph type="title"/>
          </p:nvPr>
        </p:nvSpPr>
        <p:spPr>
          <a:xfrm>
            <a:off x="220649" y="273844"/>
            <a:ext cx="8645100" cy="99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pic>
        <p:nvPicPr>
          <p:cNvPr descr="Oklahoma Education Logo" id="56" name="Google Shape;56;p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853901" y="4684912"/>
            <a:ext cx="1127097" cy="36142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57" name="Google Shape;57;p9"/>
          <p:cNvCxnSpPr/>
          <p:nvPr/>
        </p:nvCxnSpPr>
        <p:spPr>
          <a:xfrm>
            <a:off x="385372" y="4809398"/>
            <a:ext cx="0" cy="2001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58" name="Google Shape;58;p9"/>
          <p:cNvSpPr txBox="1"/>
          <p:nvPr>
            <p:ph idx="1" type="body"/>
          </p:nvPr>
        </p:nvSpPr>
        <p:spPr>
          <a:xfrm>
            <a:off x="220649" y="1133533"/>
            <a:ext cx="4236600" cy="27372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>
            <a:lvl1pPr indent="-317500" lvl="0" marL="457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1400"/>
              <a:buChar char="•"/>
              <a:defRPr/>
            </a:lvl1pPr>
            <a:lvl2pPr indent="-3175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00"/>
              <a:buChar char="•"/>
              <a:defRPr/>
            </a:lvl2pPr>
            <a:lvl3pPr indent="-3175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00"/>
              <a:buChar char="•"/>
              <a:defRPr/>
            </a:lvl3pPr>
            <a:lvl4pPr indent="-3175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00"/>
              <a:buChar char="•"/>
              <a:defRPr/>
            </a:lvl4pPr>
            <a:lvl5pPr indent="-3175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00"/>
              <a:buChar char="•"/>
              <a:defRPr/>
            </a:lvl5pPr>
            <a:lvl6pPr indent="-3175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indent="-3175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  <p:sp>
        <p:nvSpPr>
          <p:cNvPr id="59" name="Google Shape;59;p9"/>
          <p:cNvSpPr txBox="1"/>
          <p:nvPr>
            <p:ph idx="2" type="body"/>
          </p:nvPr>
        </p:nvSpPr>
        <p:spPr>
          <a:xfrm>
            <a:off x="4629151" y="1133533"/>
            <a:ext cx="4236600" cy="27372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>
            <a:lvl1pPr indent="-317500" lvl="0" marL="457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1400"/>
              <a:buChar char="•"/>
              <a:defRPr/>
            </a:lvl1pPr>
            <a:lvl2pPr indent="-3175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00"/>
              <a:buChar char="•"/>
              <a:defRPr/>
            </a:lvl2pPr>
            <a:lvl3pPr indent="-3175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00"/>
              <a:buChar char="•"/>
              <a:defRPr/>
            </a:lvl3pPr>
            <a:lvl4pPr indent="-3175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00"/>
              <a:buChar char="•"/>
              <a:defRPr/>
            </a:lvl4pPr>
            <a:lvl5pPr indent="-3175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00"/>
              <a:buChar char="•"/>
              <a:defRPr/>
            </a:lvl5pPr>
            <a:lvl6pPr indent="-3175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indent="-3175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  <p:sp>
        <p:nvSpPr>
          <p:cNvPr id="60" name="Google Shape;60;p9"/>
          <p:cNvSpPr txBox="1"/>
          <p:nvPr/>
        </p:nvSpPr>
        <p:spPr>
          <a:xfrm>
            <a:off x="354525" y="4756446"/>
            <a:ext cx="26952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solidFill>
                  <a:schemeClr val="accent6"/>
                </a:solidFill>
              </a:rPr>
              <a:t>Oklahoma State Department of Education</a:t>
            </a:r>
            <a:endParaRPr sz="900">
              <a:solidFill>
                <a:schemeClr val="accent6"/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_HEADER_1">
  <p:cSld name="SECTION_HEADER_1">
    <p:bg>
      <p:bgPr>
        <a:solidFill>
          <a:srgbClr val="428ECC"/>
        </a:solidFill>
      </p:bgPr>
    </p:bg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2" name="Google Shape;62;p10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63" name="Google Shape;63;p10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4" name="Google Shape;64;p10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65" name="Google Shape;65;p10"/>
          <p:cNvSpPr txBox="1"/>
          <p:nvPr>
            <p:ph type="title"/>
          </p:nvPr>
        </p:nvSpPr>
        <p:spPr>
          <a:xfrm>
            <a:off x="729450" y="1322450"/>
            <a:ext cx="7688400" cy="1518600"/>
          </a:xfrm>
          <a:prstGeom prst="rect">
            <a:avLst/>
          </a:prstGeom>
        </p:spPr>
        <p:txBody>
          <a:bodyPr anchorCtr="0" anchor="ctr" bIns="34275" lIns="68575" spcFirstLastPara="1" rIns="68575" wrap="square" tIns="3427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66" name="Google Shape;66;p10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>
                <a:solidFill>
                  <a:schemeClr val="lt1"/>
                </a:solidFill>
              </a:defRPr>
            </a:lvl1pPr>
            <a:lvl2pPr lvl="1" rtl="0">
              <a:buNone/>
              <a:defRPr>
                <a:solidFill>
                  <a:schemeClr val="lt1"/>
                </a:solidFill>
              </a:defRPr>
            </a:lvl2pPr>
            <a:lvl3pPr lvl="2" rtl="0">
              <a:buNone/>
              <a:defRPr>
                <a:solidFill>
                  <a:schemeClr val="lt1"/>
                </a:solidFill>
              </a:defRPr>
            </a:lvl3pPr>
            <a:lvl4pPr lvl="3" rtl="0">
              <a:buNone/>
              <a:defRPr>
                <a:solidFill>
                  <a:schemeClr val="lt1"/>
                </a:solidFill>
              </a:defRPr>
            </a:lvl4pPr>
            <a:lvl5pPr lvl="4" rtl="0">
              <a:buNone/>
              <a:defRPr>
                <a:solidFill>
                  <a:schemeClr val="lt1"/>
                </a:solidFill>
              </a:defRPr>
            </a:lvl5pPr>
            <a:lvl6pPr lvl="5" rtl="0">
              <a:buNone/>
              <a:defRPr>
                <a:solidFill>
                  <a:schemeClr val="lt1"/>
                </a:solidFill>
              </a:defRPr>
            </a:lvl6pPr>
            <a:lvl7pPr lvl="6" rtl="0">
              <a:buNone/>
              <a:defRPr>
                <a:solidFill>
                  <a:schemeClr val="lt1"/>
                </a:solidFill>
              </a:defRPr>
            </a:lvl7pPr>
            <a:lvl8pPr lvl="7" rtl="0">
              <a:buNone/>
              <a:defRPr>
                <a:solidFill>
                  <a:schemeClr val="lt1"/>
                </a:solidFill>
              </a:defRPr>
            </a:lvl8pPr>
            <a:lvl9pPr lvl="8" rtl="0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78296" y="273844"/>
            <a:ext cx="8237100" cy="99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Arial"/>
              <a:buNone/>
              <a:defRPr b="1" i="0" sz="3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78296" y="1369219"/>
            <a:ext cx="8237100" cy="32634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>
            <a:lvl1pPr indent="-381000" lvl="0" marL="457200" marR="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61950" lvl="1" marL="9144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•"/>
              <a:defRPr b="0" i="0" sz="2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42900" lvl="2" marL="13716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7500" lvl="6" marL="32004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7500" lvl="7" marL="36576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7500" lvl="8" marL="41148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1" type="ftr"/>
          </p:nvPr>
        </p:nvSpPr>
        <p:spPr>
          <a:xfrm>
            <a:off x="563172" y="4767263"/>
            <a:ext cx="44745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900" u="none" cap="none" strike="noStrike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9" name="Google Shape;9;p1"/>
          <p:cNvSpPr txBox="1"/>
          <p:nvPr/>
        </p:nvSpPr>
        <p:spPr>
          <a:xfrm>
            <a:off x="0" y="4772488"/>
            <a:ext cx="3873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z="900">
                <a:solidFill>
                  <a:srgbClr val="787878"/>
                </a:solidFill>
              </a:rPr>
              <a:t>‹#›</a:t>
            </a:fld>
            <a:endParaRPr sz="900">
              <a:solidFill>
                <a:srgbClr val="787878"/>
              </a:solidFill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7.pn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9.pn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6.png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3"/>
          <p:cNvSpPr txBox="1"/>
          <p:nvPr>
            <p:ph type="ctrTitle"/>
          </p:nvPr>
        </p:nvSpPr>
        <p:spPr>
          <a:xfrm>
            <a:off x="278300" y="487276"/>
            <a:ext cx="4211700" cy="2145300"/>
          </a:xfrm>
          <a:prstGeom prst="rect">
            <a:avLst/>
          </a:prstGeom>
        </p:spPr>
        <p:txBody>
          <a:bodyPr anchorCtr="0" anchor="b" bIns="34275" lIns="68575" spcFirstLastPara="1" rIns="68575" wrap="square" tIns="342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Oklahoma State Textbook Committee Meeting</a:t>
            </a:r>
            <a:endParaRPr/>
          </a:p>
        </p:txBody>
      </p:sp>
      <p:sp>
        <p:nvSpPr>
          <p:cNvPr id="84" name="Google Shape;84;p13"/>
          <p:cNvSpPr txBox="1"/>
          <p:nvPr>
            <p:ph idx="1" type="subTitle"/>
          </p:nvPr>
        </p:nvSpPr>
        <p:spPr>
          <a:xfrm>
            <a:off x="278296" y="2701528"/>
            <a:ext cx="4211700" cy="772800"/>
          </a:xfrm>
          <a:prstGeom prst="rect">
            <a:avLst/>
          </a:prstGeom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0" lvl="0" marL="0" rtl="0" algn="l">
              <a:spcBef>
                <a:spcPts val="800"/>
              </a:spcBef>
              <a:spcAft>
                <a:spcPts val="0"/>
              </a:spcAft>
              <a:buNone/>
            </a:pPr>
            <a:r>
              <a:rPr lang="en"/>
              <a:t>February 3, 2023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22"/>
          <p:cNvSpPr txBox="1"/>
          <p:nvPr>
            <p:ph type="title"/>
          </p:nvPr>
        </p:nvSpPr>
        <p:spPr>
          <a:xfrm>
            <a:off x="148425" y="184850"/>
            <a:ext cx="8775000" cy="75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Arial"/>
              <a:buNone/>
            </a:pPr>
            <a:r>
              <a:rPr lang="en" sz="3400"/>
              <a:t>Tiered Evaluation Process</a:t>
            </a:r>
            <a:endParaRPr sz="4100"/>
          </a:p>
        </p:txBody>
      </p:sp>
      <p:sp>
        <p:nvSpPr>
          <p:cNvPr id="148" name="Google Shape;148;p22"/>
          <p:cNvSpPr/>
          <p:nvPr/>
        </p:nvSpPr>
        <p:spPr>
          <a:xfrm rot="7438244">
            <a:off x="2522035" y="1210381"/>
            <a:ext cx="373678" cy="260851"/>
          </a:xfrm>
          <a:prstGeom prst="rightArrow">
            <a:avLst>
              <a:gd fmla="val 50000" name="adj1"/>
              <a:gd fmla="val 50000" name="adj2"/>
            </a:avLst>
          </a:prstGeom>
          <a:solidFill>
            <a:srgbClr val="98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9" name="Google Shape;149;p22"/>
          <p:cNvSpPr txBox="1"/>
          <p:nvPr/>
        </p:nvSpPr>
        <p:spPr>
          <a:xfrm>
            <a:off x="276325" y="753338"/>
            <a:ext cx="4076100" cy="708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900"/>
              </a:spcBef>
              <a:spcAft>
                <a:spcPts val="0"/>
              </a:spcAft>
              <a:buNone/>
            </a:pPr>
            <a:r>
              <a:rPr b="1" lang="en" sz="1700">
                <a:solidFill>
                  <a:schemeClr val="dk2"/>
                </a:solidFill>
              </a:rPr>
              <a:t>Gateways</a:t>
            </a:r>
            <a:r>
              <a:rPr lang="en" sz="1700">
                <a:solidFill>
                  <a:schemeClr val="dk2"/>
                </a:solidFill>
              </a:rPr>
              <a:t>: Prioritize the evaluation sequence. </a:t>
            </a:r>
            <a:endParaRPr sz="1300"/>
          </a:p>
        </p:txBody>
      </p:sp>
      <p:cxnSp>
        <p:nvCxnSpPr>
          <p:cNvPr id="150" name="Google Shape;150;p22"/>
          <p:cNvCxnSpPr/>
          <p:nvPr/>
        </p:nvCxnSpPr>
        <p:spPr>
          <a:xfrm>
            <a:off x="2479400" y="1479725"/>
            <a:ext cx="581400" cy="3075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51" name="Google Shape;151;p22"/>
          <p:cNvCxnSpPr/>
          <p:nvPr/>
        </p:nvCxnSpPr>
        <p:spPr>
          <a:xfrm>
            <a:off x="2462600" y="2303350"/>
            <a:ext cx="599400" cy="8394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52" name="Google Shape;152;p22"/>
          <p:cNvSpPr/>
          <p:nvPr/>
        </p:nvSpPr>
        <p:spPr>
          <a:xfrm rot="5566660">
            <a:off x="4368772" y="1413748"/>
            <a:ext cx="334293" cy="165199"/>
          </a:xfrm>
          <a:prstGeom prst="rightArrow">
            <a:avLst>
              <a:gd fmla="val 50000" name="adj1"/>
              <a:gd fmla="val 50000" name="adj2"/>
            </a:avLst>
          </a:prstGeom>
          <a:solidFill>
            <a:srgbClr val="98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3" name="Google Shape;153;p22"/>
          <p:cNvSpPr txBox="1"/>
          <p:nvPr/>
        </p:nvSpPr>
        <p:spPr>
          <a:xfrm>
            <a:off x="4543050" y="753350"/>
            <a:ext cx="4305900" cy="708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900"/>
              </a:spcBef>
              <a:spcAft>
                <a:spcPts val="0"/>
              </a:spcAft>
              <a:buNone/>
            </a:pPr>
            <a:r>
              <a:rPr b="1" lang="en" sz="1700">
                <a:solidFill>
                  <a:schemeClr val="dk2"/>
                </a:solidFill>
              </a:rPr>
              <a:t>Criterion</a:t>
            </a:r>
            <a:r>
              <a:rPr lang="en" sz="1700">
                <a:solidFill>
                  <a:schemeClr val="dk2"/>
                </a:solidFill>
              </a:rPr>
              <a:t>: Represent a </a:t>
            </a:r>
            <a:r>
              <a:rPr lang="en" sz="1700">
                <a:solidFill>
                  <a:schemeClr val="dk2"/>
                </a:solidFill>
              </a:rPr>
              <a:t>group of indicators </a:t>
            </a:r>
            <a:r>
              <a:rPr lang="en" sz="1700">
                <a:solidFill>
                  <a:schemeClr val="dk2"/>
                </a:solidFill>
              </a:rPr>
              <a:t>with a singular focus.</a:t>
            </a:r>
            <a:endParaRPr sz="1300"/>
          </a:p>
        </p:txBody>
      </p:sp>
      <p:pic>
        <p:nvPicPr>
          <p:cNvPr id="154" name="Google Shape;154;p2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69500" y="1461350"/>
            <a:ext cx="1746800" cy="32873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55" name="Google Shape;155;p22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060750" y="1766897"/>
            <a:ext cx="5178374" cy="1410370"/>
          </a:xfrm>
          <a:prstGeom prst="rect">
            <a:avLst/>
          </a:prstGeom>
          <a:noFill/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9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p23"/>
          <p:cNvSpPr txBox="1"/>
          <p:nvPr>
            <p:ph type="title"/>
          </p:nvPr>
        </p:nvSpPr>
        <p:spPr>
          <a:xfrm>
            <a:off x="148425" y="184850"/>
            <a:ext cx="8775000" cy="794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Arial"/>
              <a:buNone/>
            </a:pPr>
            <a:r>
              <a:rPr lang="en" sz="3400"/>
              <a:t>Tiered Evaluation Process</a:t>
            </a:r>
            <a:endParaRPr sz="4100"/>
          </a:p>
        </p:txBody>
      </p:sp>
      <p:sp>
        <p:nvSpPr>
          <p:cNvPr id="161" name="Google Shape;161;p23"/>
          <p:cNvSpPr/>
          <p:nvPr/>
        </p:nvSpPr>
        <p:spPr>
          <a:xfrm rot="5402585">
            <a:off x="3878439" y="844088"/>
            <a:ext cx="399000" cy="255300"/>
          </a:xfrm>
          <a:prstGeom prst="rightArrow">
            <a:avLst>
              <a:gd fmla="val 50000" name="adj1"/>
              <a:gd fmla="val 50000" name="adj2"/>
            </a:avLst>
          </a:prstGeom>
          <a:solidFill>
            <a:srgbClr val="98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2" name="Google Shape;162;p23"/>
          <p:cNvSpPr txBox="1"/>
          <p:nvPr/>
        </p:nvSpPr>
        <p:spPr>
          <a:xfrm>
            <a:off x="6198525" y="1345263"/>
            <a:ext cx="2801100" cy="1523700"/>
          </a:xfrm>
          <a:prstGeom prst="rect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/>
              <a:t>Indicators</a:t>
            </a:r>
            <a:r>
              <a:rPr lang="en" sz="1800"/>
              <a:t> narrow the evaluation focus to </a:t>
            </a:r>
            <a:r>
              <a:rPr lang="en" sz="1700">
                <a:solidFill>
                  <a:schemeClr val="dk2"/>
                </a:solidFill>
              </a:rPr>
              <a:t>guide the reviewer to collect specific types of evidence to support ratings.</a:t>
            </a:r>
            <a:endParaRPr sz="1800"/>
          </a:p>
        </p:txBody>
      </p:sp>
      <p:sp>
        <p:nvSpPr>
          <p:cNvPr id="163" name="Google Shape;163;p23"/>
          <p:cNvSpPr txBox="1"/>
          <p:nvPr/>
        </p:nvSpPr>
        <p:spPr>
          <a:xfrm>
            <a:off x="6198525" y="2868963"/>
            <a:ext cx="2801100" cy="1293000"/>
          </a:xfrm>
          <a:prstGeom prst="rect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/>
              <a:t>Guiding questions</a:t>
            </a:r>
            <a:r>
              <a:rPr lang="en" sz="1800"/>
              <a:t> provide further clarification to support accurate </a:t>
            </a:r>
            <a:r>
              <a:rPr b="1" lang="en" sz="1800"/>
              <a:t>scoring</a:t>
            </a:r>
            <a:r>
              <a:rPr lang="en" sz="1800"/>
              <a:t>.</a:t>
            </a:r>
            <a:endParaRPr sz="1800"/>
          </a:p>
        </p:txBody>
      </p:sp>
      <p:pic>
        <p:nvPicPr>
          <p:cNvPr id="164" name="Google Shape;164;p2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400" y="1171238"/>
            <a:ext cx="5880273" cy="3591262"/>
          </a:xfrm>
          <a:prstGeom prst="rect">
            <a:avLst/>
          </a:prstGeom>
          <a:noFill/>
          <a:ln>
            <a:noFill/>
          </a:ln>
        </p:spPr>
      </p:pic>
      <p:sp>
        <p:nvSpPr>
          <p:cNvPr id="165" name="Google Shape;165;p23"/>
          <p:cNvSpPr/>
          <p:nvPr/>
        </p:nvSpPr>
        <p:spPr>
          <a:xfrm rot="5402585">
            <a:off x="1440039" y="844088"/>
            <a:ext cx="399000" cy="255300"/>
          </a:xfrm>
          <a:prstGeom prst="rightArrow">
            <a:avLst>
              <a:gd fmla="val 50000" name="adj1"/>
              <a:gd fmla="val 50000" name="adj2"/>
            </a:avLst>
          </a:prstGeom>
          <a:solidFill>
            <a:srgbClr val="98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9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p24"/>
          <p:cNvSpPr txBox="1"/>
          <p:nvPr>
            <p:ph type="title"/>
          </p:nvPr>
        </p:nvSpPr>
        <p:spPr>
          <a:xfrm>
            <a:off x="148425" y="184850"/>
            <a:ext cx="8775000" cy="794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Arial"/>
              <a:buNone/>
            </a:pPr>
            <a:r>
              <a:rPr lang="en" sz="3400"/>
              <a:t>Tiered Evaluation Process</a:t>
            </a:r>
            <a:endParaRPr sz="4100"/>
          </a:p>
        </p:txBody>
      </p:sp>
      <p:sp>
        <p:nvSpPr>
          <p:cNvPr id="171" name="Google Shape;171;p24"/>
          <p:cNvSpPr/>
          <p:nvPr/>
        </p:nvSpPr>
        <p:spPr>
          <a:xfrm rot="10800000">
            <a:off x="5617183" y="2571738"/>
            <a:ext cx="612300" cy="352200"/>
          </a:xfrm>
          <a:prstGeom prst="rightArrow">
            <a:avLst>
              <a:gd fmla="val 50000" name="adj1"/>
              <a:gd fmla="val 50000" name="adj2"/>
            </a:avLst>
          </a:prstGeom>
          <a:solidFill>
            <a:srgbClr val="98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2" name="Google Shape;172;p24"/>
          <p:cNvSpPr txBox="1"/>
          <p:nvPr/>
        </p:nvSpPr>
        <p:spPr>
          <a:xfrm>
            <a:off x="6229475" y="1201650"/>
            <a:ext cx="2801100" cy="2555100"/>
          </a:xfrm>
          <a:prstGeom prst="rect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200"/>
              <a:t>Content Review Team members will </a:t>
            </a:r>
            <a:r>
              <a:rPr b="1" lang="en" sz="2200"/>
              <a:t>cite collected evidence</a:t>
            </a:r>
            <a:r>
              <a:rPr lang="en" sz="2200"/>
              <a:t> from instructional material samples for </a:t>
            </a:r>
            <a:r>
              <a:rPr b="1" lang="en" sz="2200"/>
              <a:t>justification</a:t>
            </a:r>
            <a:r>
              <a:rPr lang="en" sz="2200"/>
              <a:t>.</a:t>
            </a:r>
            <a:endParaRPr sz="2200"/>
          </a:p>
        </p:txBody>
      </p:sp>
      <p:pic>
        <p:nvPicPr>
          <p:cNvPr id="173" name="Google Shape;173;p2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04800" y="826850"/>
            <a:ext cx="5312383" cy="3837579"/>
          </a:xfrm>
          <a:prstGeom prst="rect">
            <a:avLst/>
          </a:prstGeom>
          <a:noFill/>
          <a:ln>
            <a:noFill/>
          </a:ln>
        </p:spPr>
      </p:pic>
      <p:sp>
        <p:nvSpPr>
          <p:cNvPr id="174" name="Google Shape;174;p24"/>
          <p:cNvSpPr/>
          <p:nvPr/>
        </p:nvSpPr>
        <p:spPr>
          <a:xfrm rot="10800000">
            <a:off x="5617183" y="1123938"/>
            <a:ext cx="612300" cy="352200"/>
          </a:xfrm>
          <a:prstGeom prst="rightArrow">
            <a:avLst>
              <a:gd fmla="val 50000" name="adj1"/>
              <a:gd fmla="val 50000" name="adj2"/>
            </a:avLst>
          </a:prstGeom>
          <a:solidFill>
            <a:srgbClr val="98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100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8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9" name="Google Shape;179;p2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213528" y="1415003"/>
            <a:ext cx="5778071" cy="1847100"/>
          </a:xfrm>
          <a:prstGeom prst="rect">
            <a:avLst/>
          </a:prstGeom>
          <a:noFill/>
          <a:ln>
            <a:noFill/>
          </a:ln>
        </p:spPr>
      </p:pic>
      <p:sp>
        <p:nvSpPr>
          <p:cNvPr id="180" name="Google Shape;180;p25"/>
          <p:cNvSpPr txBox="1"/>
          <p:nvPr>
            <p:ph idx="1" type="body"/>
          </p:nvPr>
        </p:nvSpPr>
        <p:spPr>
          <a:xfrm>
            <a:off x="148425" y="841250"/>
            <a:ext cx="8775000" cy="38871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0" lvl="0" marL="0" rtl="0" algn="l">
              <a:spcBef>
                <a:spcPts val="9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Arial"/>
              <a:buNone/>
            </a:pPr>
            <a:r>
              <a:rPr lang="en" sz="2300"/>
              <a:t>Does the gateway rating </a:t>
            </a:r>
            <a:r>
              <a:rPr i="1" lang="en" sz="2300"/>
              <a:t>Exemplify Quality </a:t>
            </a:r>
            <a:r>
              <a:rPr lang="en" sz="2300"/>
              <a:t>or</a:t>
            </a:r>
            <a:r>
              <a:rPr i="1" lang="en" sz="2300"/>
              <a:t> Approach Quality</a:t>
            </a:r>
            <a:r>
              <a:rPr lang="en" sz="2300"/>
              <a:t>?</a:t>
            </a:r>
            <a:endParaRPr sz="2300"/>
          </a:p>
          <a:p>
            <a:pPr indent="0" lvl="0" marL="177800" rtl="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None/>
            </a:pPr>
            <a:r>
              <a:t/>
            </a:r>
            <a:endParaRPr sz="2300"/>
          </a:p>
          <a:p>
            <a:pPr indent="-25400" lvl="0" marL="177800" rtl="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SzPts val="2400"/>
              <a:buNone/>
            </a:pPr>
            <a:r>
              <a:t/>
            </a:r>
            <a:endParaRPr sz="2300"/>
          </a:p>
          <a:p>
            <a:pPr indent="-38100" lvl="1" marL="5207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2100"/>
              <a:buNone/>
            </a:pPr>
            <a:r>
              <a:t/>
            </a:r>
            <a:endParaRPr sz="2300"/>
          </a:p>
          <a:p>
            <a:pPr indent="-25400" lvl="0" marL="177800" rtl="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SzPts val="2400"/>
              <a:buNone/>
            </a:pPr>
            <a:r>
              <a:t/>
            </a:r>
            <a:endParaRPr sz="2300"/>
          </a:p>
        </p:txBody>
      </p:sp>
      <p:sp>
        <p:nvSpPr>
          <p:cNvPr id="181" name="Google Shape;181;p25"/>
          <p:cNvSpPr txBox="1"/>
          <p:nvPr>
            <p:ph type="title"/>
          </p:nvPr>
        </p:nvSpPr>
        <p:spPr>
          <a:xfrm>
            <a:off x="148425" y="230450"/>
            <a:ext cx="8775000" cy="73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Arial"/>
              <a:buNone/>
            </a:pPr>
            <a:r>
              <a:rPr lang="en" sz="3400"/>
              <a:t>Tiered Evaluation Process</a:t>
            </a:r>
            <a:endParaRPr sz="4100"/>
          </a:p>
        </p:txBody>
      </p:sp>
      <p:sp>
        <p:nvSpPr>
          <p:cNvPr id="182" name="Google Shape;182;p25"/>
          <p:cNvSpPr txBox="1"/>
          <p:nvPr/>
        </p:nvSpPr>
        <p:spPr>
          <a:xfrm>
            <a:off x="359425" y="1484400"/>
            <a:ext cx="2213700" cy="738900"/>
          </a:xfrm>
          <a:prstGeom prst="rect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90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b="1" lang="en" sz="1800">
                <a:solidFill>
                  <a:schemeClr val="dk2"/>
                </a:solidFill>
              </a:rPr>
              <a:t>YES: </a:t>
            </a:r>
            <a:r>
              <a:rPr lang="en" sz="1800">
                <a:solidFill>
                  <a:schemeClr val="dk2"/>
                </a:solidFill>
              </a:rPr>
              <a:t>Continue to the next gateway.</a:t>
            </a:r>
            <a:endParaRPr sz="1800">
              <a:solidFill>
                <a:schemeClr val="dk2"/>
              </a:solidFill>
            </a:endParaRPr>
          </a:p>
        </p:txBody>
      </p:sp>
      <p:sp>
        <p:nvSpPr>
          <p:cNvPr id="183" name="Google Shape;183;p25"/>
          <p:cNvSpPr/>
          <p:nvPr/>
        </p:nvSpPr>
        <p:spPr>
          <a:xfrm>
            <a:off x="2573125" y="1820975"/>
            <a:ext cx="1654500" cy="204900"/>
          </a:xfrm>
          <a:prstGeom prst="rightArrow">
            <a:avLst>
              <a:gd fmla="val 50000" name="adj1"/>
              <a:gd fmla="val 50000" name="adj2"/>
            </a:avLst>
          </a:prstGeom>
          <a:solidFill>
            <a:srgbClr val="98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  <a:effectLst>
            <a:outerShdw blurRad="57150" rotWithShape="0" algn="bl" dir="5400000" dist="19050">
              <a:srgbClr val="000000">
                <a:alpha val="75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4" name="Google Shape;184;p25"/>
          <p:cNvSpPr txBox="1"/>
          <p:nvPr/>
        </p:nvSpPr>
        <p:spPr>
          <a:xfrm>
            <a:off x="359425" y="2223300"/>
            <a:ext cx="2213700" cy="1847100"/>
          </a:xfrm>
          <a:prstGeom prst="rect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90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 sz="1800">
                <a:solidFill>
                  <a:schemeClr val="dk2"/>
                </a:solidFill>
              </a:rPr>
              <a:t>A </a:t>
            </a:r>
            <a:r>
              <a:rPr b="1" lang="en" sz="1800">
                <a:solidFill>
                  <a:schemeClr val="dk2"/>
                </a:solidFill>
              </a:rPr>
              <a:t>summary of</a:t>
            </a:r>
            <a:r>
              <a:rPr b="1" lang="en" sz="1800">
                <a:solidFill>
                  <a:schemeClr val="dk2"/>
                </a:solidFill>
              </a:rPr>
              <a:t> criterion ratings</a:t>
            </a:r>
            <a:r>
              <a:rPr lang="en" sz="1800">
                <a:solidFill>
                  <a:schemeClr val="dk2"/>
                </a:solidFill>
              </a:rPr>
              <a:t> are </a:t>
            </a:r>
            <a:r>
              <a:rPr lang="en" sz="1800">
                <a:solidFill>
                  <a:schemeClr val="dk2"/>
                </a:solidFill>
              </a:rPr>
              <a:t>provided here. All approved results are </a:t>
            </a:r>
            <a:r>
              <a:rPr b="1" lang="en" sz="1800">
                <a:solidFill>
                  <a:schemeClr val="dk2"/>
                </a:solidFill>
              </a:rPr>
              <a:t>publicly available</a:t>
            </a:r>
            <a:r>
              <a:rPr lang="en" sz="1800">
                <a:solidFill>
                  <a:schemeClr val="dk2"/>
                </a:solidFill>
              </a:rPr>
              <a:t>. </a:t>
            </a:r>
            <a:endParaRPr sz="1800">
              <a:solidFill>
                <a:schemeClr val="dk2"/>
              </a:solidFill>
            </a:endParaRPr>
          </a:p>
        </p:txBody>
      </p:sp>
      <p:sp>
        <p:nvSpPr>
          <p:cNvPr id="185" name="Google Shape;185;p25"/>
          <p:cNvSpPr/>
          <p:nvPr/>
        </p:nvSpPr>
        <p:spPr>
          <a:xfrm>
            <a:off x="2573125" y="2762825"/>
            <a:ext cx="509700" cy="392700"/>
          </a:xfrm>
          <a:prstGeom prst="rightArrow">
            <a:avLst>
              <a:gd fmla="val 50000" name="adj1"/>
              <a:gd fmla="val 50000" name="adj2"/>
            </a:avLst>
          </a:prstGeom>
          <a:solidFill>
            <a:srgbClr val="98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9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p26"/>
          <p:cNvSpPr txBox="1"/>
          <p:nvPr>
            <p:ph type="title"/>
          </p:nvPr>
        </p:nvSpPr>
        <p:spPr>
          <a:xfrm>
            <a:off x="220650" y="350048"/>
            <a:ext cx="8702700" cy="621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Arial"/>
              <a:buNone/>
            </a:pPr>
            <a:r>
              <a:rPr lang="en" sz="3400"/>
              <a:t>Interrater</a:t>
            </a:r>
            <a:r>
              <a:rPr lang="en" sz="3400"/>
              <a:t> </a:t>
            </a:r>
            <a:r>
              <a:rPr lang="en" sz="3400"/>
              <a:t>Reliability</a:t>
            </a:r>
            <a:endParaRPr sz="3400"/>
          </a:p>
        </p:txBody>
      </p:sp>
      <p:sp>
        <p:nvSpPr>
          <p:cNvPr id="191" name="Google Shape;191;p26"/>
          <p:cNvSpPr txBox="1"/>
          <p:nvPr>
            <p:ph idx="1" type="body"/>
          </p:nvPr>
        </p:nvSpPr>
        <p:spPr>
          <a:xfrm>
            <a:off x="347400" y="968075"/>
            <a:ext cx="7926300" cy="3402600"/>
          </a:xfrm>
          <a:prstGeom prst="rect">
            <a:avLst/>
          </a:prstGeom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-381000" lvl="0" marL="457200" rtl="0" algn="l">
              <a:lnSpc>
                <a:spcPct val="115000"/>
              </a:lnSpc>
              <a:spcBef>
                <a:spcPts val="900"/>
              </a:spcBef>
              <a:spcAft>
                <a:spcPts val="0"/>
              </a:spcAft>
              <a:buSzPts val="2400"/>
              <a:buChar char="•"/>
            </a:pPr>
            <a:r>
              <a:rPr lang="en"/>
              <a:t>Separate</a:t>
            </a:r>
            <a:r>
              <a:rPr lang="en"/>
              <a:t> blind reviews were conducted with reviewers who evaluated instructional materials with the rubrics.</a:t>
            </a:r>
            <a:endParaRPr/>
          </a:p>
          <a:p>
            <a:pPr indent="-3810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•"/>
            </a:pPr>
            <a:r>
              <a:rPr lang="en"/>
              <a:t>Most</a:t>
            </a:r>
            <a:r>
              <a:rPr b="1" lang="en"/>
              <a:t> differences in reviewer scores</a:t>
            </a:r>
            <a:r>
              <a:rPr lang="en"/>
              <a:t> across criteria and gateways were </a:t>
            </a:r>
            <a:r>
              <a:rPr b="1" lang="en"/>
              <a:t>minimal</a:t>
            </a:r>
            <a:r>
              <a:rPr lang="en"/>
              <a:t>.</a:t>
            </a:r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="0">
  <p:cSld>
    <p:spTree>
      <p:nvGrpSpPr>
        <p:cNvPr id="195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Google Shape;196;p27"/>
          <p:cNvSpPr txBox="1"/>
          <p:nvPr>
            <p:ph type="title"/>
          </p:nvPr>
        </p:nvSpPr>
        <p:spPr>
          <a:xfrm>
            <a:off x="220650" y="350048"/>
            <a:ext cx="8702700" cy="621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Arial"/>
              <a:buNone/>
            </a:pPr>
            <a:r>
              <a:rPr lang="en" sz="3400"/>
              <a:t>Interrater Reliability</a:t>
            </a:r>
            <a:endParaRPr sz="3400"/>
          </a:p>
        </p:txBody>
      </p:sp>
      <p:sp>
        <p:nvSpPr>
          <p:cNvPr id="197" name="Google Shape;197;p27"/>
          <p:cNvSpPr txBox="1"/>
          <p:nvPr>
            <p:ph idx="1" type="body"/>
          </p:nvPr>
        </p:nvSpPr>
        <p:spPr>
          <a:xfrm>
            <a:off x="347400" y="968075"/>
            <a:ext cx="7926300" cy="3402600"/>
          </a:xfrm>
          <a:prstGeom prst="rect">
            <a:avLst/>
          </a:prstGeom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900"/>
              </a:spcBef>
              <a:spcAft>
                <a:spcPts val="0"/>
              </a:spcAft>
              <a:buNone/>
            </a:pPr>
            <a:r>
              <a:rPr b="1" lang="en"/>
              <a:t>Interrater Reliability Scale</a:t>
            </a:r>
            <a:r>
              <a:rPr b="1" baseline="30000" lang="en"/>
              <a:t>1</a:t>
            </a:r>
            <a:endParaRPr baseline="30000"/>
          </a:p>
        </p:txBody>
      </p:sp>
      <p:graphicFrame>
        <p:nvGraphicFramePr>
          <p:cNvPr id="198" name="Google Shape;198;p27"/>
          <p:cNvGraphicFramePr/>
          <p:nvPr/>
        </p:nvGraphicFramePr>
        <p:xfrm>
          <a:off x="374163" y="16767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{67239C35-32B1-486A-A7E2-EB845CF03646}</a:tableStyleId>
              </a:tblPr>
              <a:tblGrid>
                <a:gridCol w="1330475"/>
                <a:gridCol w="1024575"/>
                <a:gridCol w="1126550"/>
                <a:gridCol w="1126550"/>
                <a:gridCol w="1160550"/>
                <a:gridCol w="1387125"/>
                <a:gridCol w="1239850"/>
              </a:tblGrid>
              <a:tr h="102595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800"/>
                        <a:t>% Alignment</a:t>
                      </a:r>
                      <a:endParaRPr b="1" sz="1800"/>
                    </a:p>
                  </a:txBody>
                  <a:tcPr marT="91425" marB="91425" marR="91425" marL="91425" anchor="ctr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800"/>
                        <a:t>&lt; or = 0</a:t>
                      </a:r>
                      <a:endParaRPr sz="1800"/>
                    </a:p>
                  </a:txBody>
                  <a:tcPr marT="91425" marB="91425" marR="91425" marL="91425" anchor="ctr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800"/>
                        <a:t>1 - 20%</a:t>
                      </a:r>
                      <a:endParaRPr sz="1800"/>
                    </a:p>
                  </a:txBody>
                  <a:tcPr marT="91425" marB="91425" marR="91425" marL="91425" anchor="ctr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800"/>
                        <a:t>21 - 40%</a:t>
                      </a:r>
                      <a:endParaRPr sz="1800"/>
                    </a:p>
                  </a:txBody>
                  <a:tcPr marT="91425" marB="91425" marR="91425" marL="91425" anchor="ctr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800"/>
                        <a:t>41 - 60%</a:t>
                      </a:r>
                      <a:endParaRPr sz="1800"/>
                    </a:p>
                  </a:txBody>
                  <a:tcPr marT="91425" marB="91425" marR="91425" marL="91425" anchor="ctr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800"/>
                        <a:t>61 - 80%</a:t>
                      </a:r>
                      <a:endParaRPr sz="1800"/>
                    </a:p>
                  </a:txBody>
                  <a:tcPr marT="91425" marB="91425" marR="91425" marL="91425" anchor="ctr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800"/>
                        <a:t>81 - 100%</a:t>
                      </a:r>
                      <a:endParaRPr sz="1800"/>
                    </a:p>
                  </a:txBody>
                  <a:tcPr marT="91425" marB="91425" marR="91425" marL="91425" anchor="ctr"/>
                </a:tc>
              </a:tr>
              <a:tr h="1319125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800"/>
                        <a:t>Degree Alignment</a:t>
                      </a:r>
                      <a:endParaRPr b="1" sz="1800"/>
                    </a:p>
                  </a:txBody>
                  <a:tcPr marT="91425" marB="91425" marR="91425" marL="91425" anchor="ctr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800"/>
                        <a:t>None</a:t>
                      </a:r>
                      <a:endParaRPr sz="1800"/>
                    </a:p>
                  </a:txBody>
                  <a:tcPr marT="91425" marB="91425" marR="91425" marL="91425" anchor="ctr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800"/>
                        <a:t>None to Slight</a:t>
                      </a:r>
                      <a:endParaRPr sz="1800"/>
                    </a:p>
                  </a:txBody>
                  <a:tcPr marT="91425" marB="91425" marR="91425" marL="91425" anchor="ctr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800"/>
                        <a:t>Fair</a:t>
                      </a:r>
                      <a:endParaRPr sz="1800"/>
                    </a:p>
                  </a:txBody>
                  <a:tcPr marT="91425" marB="91425" marR="91425" marL="91425" anchor="ctr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800"/>
                        <a:t>Moderate</a:t>
                      </a:r>
                      <a:endParaRPr sz="1800"/>
                    </a:p>
                  </a:txBody>
                  <a:tcPr marT="91425" marB="91425" marR="91425" marL="91425" anchor="ctr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800"/>
                        <a:t>Substantial</a:t>
                      </a:r>
                      <a:endParaRPr sz="1800"/>
                    </a:p>
                  </a:txBody>
                  <a:tcPr marT="91425" marB="91425" marR="91425" marL="91425" anchor="ctr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800"/>
                        <a:t>Almost Perfect</a:t>
                      </a:r>
                      <a:endParaRPr sz="1800"/>
                    </a:p>
                  </a:txBody>
                  <a:tcPr marT="91425" marB="91425" marR="91425" marL="91425" anchor="ctr"/>
                </a:tc>
              </a:tr>
            </a:tbl>
          </a:graphicData>
        </a:graphic>
      </p:graphicFrame>
      <p:sp>
        <p:nvSpPr>
          <p:cNvPr id="199" name="Google Shape;199;p27"/>
          <p:cNvSpPr/>
          <p:nvPr/>
        </p:nvSpPr>
        <p:spPr>
          <a:xfrm>
            <a:off x="6142875" y="2702700"/>
            <a:ext cx="2627100" cy="1375800"/>
          </a:xfrm>
          <a:prstGeom prst="ellipse">
            <a:avLst/>
          </a:prstGeom>
          <a:noFill/>
          <a:ln cap="flat" cmpd="sng" w="38100">
            <a:solidFill>
              <a:srgbClr val="98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0" name="Google Shape;200;p27"/>
          <p:cNvSpPr txBox="1"/>
          <p:nvPr/>
        </p:nvSpPr>
        <p:spPr>
          <a:xfrm>
            <a:off x="355250" y="4201300"/>
            <a:ext cx="8395800" cy="3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rgbClr val="222222"/>
                </a:solidFill>
              </a:rPr>
              <a:t>1 - </a:t>
            </a:r>
            <a:r>
              <a:rPr lang="en" sz="1000">
                <a:solidFill>
                  <a:srgbClr val="222222"/>
                </a:solidFill>
                <a:highlight>
                  <a:srgbClr val="FFFFFF"/>
                </a:highlight>
              </a:rPr>
              <a:t>McHugh, M. L. (2012). Interrater reliability: the kappa statistic. </a:t>
            </a:r>
            <a:r>
              <a:rPr i="1" lang="en" sz="1000">
                <a:solidFill>
                  <a:srgbClr val="222222"/>
                </a:solidFill>
                <a:highlight>
                  <a:srgbClr val="FFFFFF"/>
                </a:highlight>
              </a:rPr>
              <a:t>Biochemia medica</a:t>
            </a:r>
            <a:r>
              <a:rPr lang="en" sz="1000">
                <a:solidFill>
                  <a:srgbClr val="222222"/>
                </a:solidFill>
                <a:highlight>
                  <a:srgbClr val="FFFFFF"/>
                </a:highlight>
              </a:rPr>
              <a:t>, </a:t>
            </a:r>
            <a:r>
              <a:rPr i="1" lang="en" sz="1000">
                <a:solidFill>
                  <a:srgbClr val="222222"/>
                </a:solidFill>
                <a:highlight>
                  <a:srgbClr val="FFFFFF"/>
                </a:highlight>
              </a:rPr>
              <a:t>22</a:t>
            </a:r>
            <a:r>
              <a:rPr lang="en" sz="1000">
                <a:solidFill>
                  <a:srgbClr val="222222"/>
                </a:solidFill>
                <a:highlight>
                  <a:srgbClr val="FFFFFF"/>
                </a:highlight>
              </a:rPr>
              <a:t>(3), 276-282.</a:t>
            </a:r>
            <a:endParaRPr sz="1000">
              <a:solidFill>
                <a:srgbClr val="222222"/>
              </a:solidFill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4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Google Shape;205;p28"/>
          <p:cNvSpPr txBox="1"/>
          <p:nvPr>
            <p:ph type="title"/>
          </p:nvPr>
        </p:nvSpPr>
        <p:spPr>
          <a:xfrm>
            <a:off x="220649" y="197644"/>
            <a:ext cx="8702700" cy="994200"/>
          </a:xfrm>
          <a:prstGeom prst="rect">
            <a:avLst/>
          </a:prstGeom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Next Steps</a:t>
            </a:r>
            <a:endParaRPr/>
          </a:p>
        </p:txBody>
      </p:sp>
      <p:sp>
        <p:nvSpPr>
          <p:cNvPr id="206" name="Google Shape;206;p28"/>
          <p:cNvSpPr txBox="1"/>
          <p:nvPr>
            <p:ph idx="1" type="body"/>
          </p:nvPr>
        </p:nvSpPr>
        <p:spPr>
          <a:xfrm>
            <a:off x="220649" y="1140619"/>
            <a:ext cx="8702700" cy="3263400"/>
          </a:xfrm>
          <a:prstGeom prst="rect">
            <a:avLst/>
          </a:prstGeom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-381000" lvl="0" marL="457200" rtl="0" algn="l">
              <a:lnSpc>
                <a:spcPct val="115000"/>
              </a:lnSpc>
              <a:spcBef>
                <a:spcPts val="900"/>
              </a:spcBef>
              <a:spcAft>
                <a:spcPts val="0"/>
              </a:spcAft>
              <a:buSzPts val="2400"/>
              <a:buChar char="•"/>
            </a:pPr>
            <a:r>
              <a:rPr lang="en"/>
              <a:t>An application for content-expert reviewers will be posted by </a:t>
            </a:r>
            <a:r>
              <a:rPr b="1" lang="en">
                <a:solidFill>
                  <a:schemeClr val="accent3"/>
                </a:solidFill>
              </a:rPr>
              <a:t>March</a:t>
            </a:r>
            <a:r>
              <a:rPr b="1" lang="en">
                <a:solidFill>
                  <a:schemeClr val="accent3"/>
                </a:solidFill>
              </a:rPr>
              <a:t> 2023</a:t>
            </a:r>
            <a:r>
              <a:rPr lang="en"/>
              <a:t>.</a:t>
            </a:r>
            <a:endParaRPr/>
          </a:p>
          <a:p>
            <a:pPr indent="-3810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•"/>
            </a:pPr>
            <a:r>
              <a:rPr lang="en"/>
              <a:t>Content Review Teams will </a:t>
            </a:r>
            <a:r>
              <a:rPr b="1" lang="en"/>
              <a:t>participate</a:t>
            </a:r>
            <a:r>
              <a:rPr b="1" lang="en"/>
              <a:t> in training on the subject area rubrics </a:t>
            </a:r>
            <a:r>
              <a:rPr lang="en"/>
              <a:t>they will </a:t>
            </a:r>
            <a:r>
              <a:rPr lang="en"/>
              <a:t>utilize</a:t>
            </a:r>
            <a:r>
              <a:rPr lang="en"/>
              <a:t> to conduct evaluations in </a:t>
            </a:r>
            <a:r>
              <a:rPr b="1" lang="en">
                <a:solidFill>
                  <a:schemeClr val="accent3"/>
                </a:solidFill>
              </a:rPr>
              <a:t>Summer 2023</a:t>
            </a:r>
            <a:r>
              <a:rPr lang="en"/>
              <a:t>.</a:t>
            </a:r>
            <a:endParaRPr/>
          </a:p>
          <a:p>
            <a:pPr indent="-3810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•"/>
            </a:pPr>
            <a:r>
              <a:rPr lang="en"/>
              <a:t>Content Review Teams will conduct evaluations of bid materials </a:t>
            </a:r>
            <a:r>
              <a:rPr b="1" lang="en">
                <a:solidFill>
                  <a:schemeClr val="accent3"/>
                </a:solidFill>
              </a:rPr>
              <a:t>July</a:t>
            </a:r>
            <a:r>
              <a:rPr b="1" lang="en">
                <a:solidFill>
                  <a:schemeClr val="accent3"/>
                </a:solidFill>
              </a:rPr>
              <a:t> - October 2023.</a:t>
            </a:r>
            <a:endParaRPr b="1">
              <a:solidFill>
                <a:schemeClr val="accent3"/>
              </a:solidFill>
            </a:endParaRPr>
          </a:p>
          <a:p>
            <a:pPr indent="0" lvl="0" marL="0" rtl="0" algn="l">
              <a:spcBef>
                <a:spcPts val="9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0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Google Shape;211;p29"/>
          <p:cNvSpPr txBox="1"/>
          <p:nvPr>
            <p:ph type="title"/>
          </p:nvPr>
        </p:nvSpPr>
        <p:spPr>
          <a:xfrm>
            <a:off x="220649" y="197644"/>
            <a:ext cx="8702700" cy="994200"/>
          </a:xfrm>
          <a:prstGeom prst="rect">
            <a:avLst/>
          </a:prstGeom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Next Steps</a:t>
            </a:r>
            <a:endParaRPr/>
          </a:p>
        </p:txBody>
      </p:sp>
      <p:sp>
        <p:nvSpPr>
          <p:cNvPr id="212" name="Google Shape;212;p29"/>
          <p:cNvSpPr txBox="1"/>
          <p:nvPr>
            <p:ph idx="1" type="body"/>
          </p:nvPr>
        </p:nvSpPr>
        <p:spPr>
          <a:xfrm>
            <a:off x="220650" y="988225"/>
            <a:ext cx="8702700" cy="3858900"/>
          </a:xfrm>
          <a:prstGeom prst="rect">
            <a:avLst/>
          </a:prstGeom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-381000" lvl="0" marL="457200" rtl="0" algn="l">
              <a:lnSpc>
                <a:spcPct val="115000"/>
              </a:lnSpc>
              <a:spcBef>
                <a:spcPts val="900"/>
              </a:spcBef>
              <a:spcAft>
                <a:spcPts val="0"/>
              </a:spcAft>
              <a:buSzPts val="2400"/>
              <a:buChar char="•"/>
            </a:pPr>
            <a:r>
              <a:rPr lang="en"/>
              <a:t>The </a:t>
            </a:r>
            <a:r>
              <a:rPr lang="en"/>
              <a:t>State Textbook Committee will have </a:t>
            </a:r>
            <a:r>
              <a:rPr b="1" lang="en"/>
              <a:t>access to draft reviews </a:t>
            </a:r>
            <a:r>
              <a:rPr lang="en"/>
              <a:t>conducted by the Content Review Teams </a:t>
            </a:r>
            <a:r>
              <a:rPr b="1" lang="en">
                <a:solidFill>
                  <a:schemeClr val="accent3"/>
                </a:solidFill>
              </a:rPr>
              <a:t>prior to the November 2023 meeting date</a:t>
            </a:r>
            <a:r>
              <a:rPr lang="en"/>
              <a:t>.</a:t>
            </a:r>
            <a:endParaRPr>
              <a:solidFill>
                <a:schemeClr val="accent3"/>
              </a:solidFill>
            </a:endParaRPr>
          </a:p>
          <a:p>
            <a:pPr indent="-3810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•"/>
            </a:pPr>
            <a:r>
              <a:rPr lang="en"/>
              <a:t>The State Textbook Committee will </a:t>
            </a:r>
            <a:r>
              <a:rPr b="1" lang="en"/>
              <a:t>vote on evaluations of bid items </a:t>
            </a:r>
            <a:r>
              <a:rPr lang="en"/>
              <a:t>to determine the</a:t>
            </a:r>
            <a:r>
              <a:rPr lang="en"/>
              <a:t> approved list of materials on </a:t>
            </a:r>
            <a:r>
              <a:rPr b="1" lang="en">
                <a:solidFill>
                  <a:schemeClr val="accent3"/>
                </a:solidFill>
              </a:rPr>
              <a:t>November 17, 2023</a:t>
            </a:r>
            <a:r>
              <a:rPr lang="en"/>
              <a:t>.</a:t>
            </a:r>
            <a:endParaRPr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6" name="Shape 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Google Shape;217;p30"/>
          <p:cNvSpPr txBox="1"/>
          <p:nvPr>
            <p:ph type="title"/>
          </p:nvPr>
        </p:nvSpPr>
        <p:spPr>
          <a:xfrm>
            <a:off x="220650" y="350048"/>
            <a:ext cx="8702700" cy="651300"/>
          </a:xfrm>
          <a:prstGeom prst="rect">
            <a:avLst/>
          </a:prstGeom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Out-of-Cycle Evaluation</a:t>
            </a:r>
            <a:endParaRPr/>
          </a:p>
        </p:txBody>
      </p:sp>
      <p:sp>
        <p:nvSpPr>
          <p:cNvPr id="218" name="Google Shape;218;p30"/>
          <p:cNvSpPr txBox="1"/>
          <p:nvPr>
            <p:ph idx="1" type="body"/>
          </p:nvPr>
        </p:nvSpPr>
        <p:spPr>
          <a:xfrm>
            <a:off x="220650" y="1001350"/>
            <a:ext cx="8896500" cy="3610200"/>
          </a:xfrm>
          <a:prstGeom prst="rect">
            <a:avLst/>
          </a:prstGeom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900"/>
              </a:spcBef>
              <a:spcAft>
                <a:spcPts val="1000"/>
              </a:spcAft>
              <a:buNone/>
            </a:pPr>
            <a:r>
              <a:rPr lang="en"/>
              <a:t>The State Textbook Committee members will </a:t>
            </a:r>
            <a:r>
              <a:rPr b="1" lang="en"/>
              <a:t>evaluate the out-of-cycle bid items</a:t>
            </a:r>
            <a:r>
              <a:rPr lang="en"/>
              <a:t> for subjects that do not have a Committee-approved rubric with the criteria </a:t>
            </a:r>
            <a:r>
              <a:rPr lang="en"/>
              <a:t>utilized</a:t>
            </a:r>
            <a:r>
              <a:rPr lang="en"/>
              <a:t> in </a:t>
            </a:r>
            <a:r>
              <a:rPr lang="en"/>
              <a:t>previous</a:t>
            </a:r>
            <a:r>
              <a:rPr lang="en"/>
              <a:t> </a:t>
            </a:r>
            <a:r>
              <a:rPr lang="en"/>
              <a:t>adoption</a:t>
            </a:r>
            <a:r>
              <a:rPr lang="en"/>
              <a:t> cycles</a:t>
            </a:r>
            <a:r>
              <a:rPr lang="en"/>
              <a:t>. </a:t>
            </a:r>
            <a:r>
              <a:rPr lang="en">
                <a:solidFill>
                  <a:schemeClr val="accent3"/>
                </a:solidFill>
              </a:rPr>
              <a:t>~ </a:t>
            </a:r>
            <a:r>
              <a:rPr b="1" lang="en">
                <a:solidFill>
                  <a:schemeClr val="accent3"/>
                </a:solidFill>
              </a:rPr>
              <a:t>720:10-5-3</a:t>
            </a:r>
            <a:endParaRPr>
              <a:solidFill>
                <a:schemeClr val="accent3"/>
              </a:solidFill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2" name="Shape 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Google Shape;223;p31"/>
          <p:cNvSpPr txBox="1"/>
          <p:nvPr>
            <p:ph type="title"/>
          </p:nvPr>
        </p:nvSpPr>
        <p:spPr>
          <a:xfrm>
            <a:off x="729450" y="1322450"/>
            <a:ext cx="7688400" cy="1518600"/>
          </a:xfrm>
          <a:prstGeom prst="rect">
            <a:avLst/>
          </a:prstGeom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Questions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4"/>
          <p:cNvSpPr txBox="1"/>
          <p:nvPr>
            <p:ph type="title"/>
          </p:nvPr>
        </p:nvSpPr>
        <p:spPr>
          <a:xfrm>
            <a:off x="275750" y="360248"/>
            <a:ext cx="4108800" cy="2976600"/>
          </a:xfrm>
          <a:prstGeom prst="rect">
            <a:avLst/>
          </a:prstGeom>
        </p:spPr>
        <p:txBody>
          <a:bodyPr anchorCtr="0" anchor="b" bIns="34275" lIns="68575" spcFirstLastPara="1" rIns="68575" wrap="square" tIns="342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Overview of the Instructional Material Review Process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5"/>
          <p:cNvSpPr txBox="1"/>
          <p:nvPr>
            <p:ph type="title"/>
          </p:nvPr>
        </p:nvSpPr>
        <p:spPr>
          <a:xfrm>
            <a:off x="220649" y="121444"/>
            <a:ext cx="8702700" cy="994200"/>
          </a:xfrm>
          <a:prstGeom prst="rect">
            <a:avLst/>
          </a:prstGeom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Subject Specific Evaluation Rubrics</a:t>
            </a:r>
            <a:endParaRPr/>
          </a:p>
        </p:txBody>
      </p:sp>
      <p:sp>
        <p:nvSpPr>
          <p:cNvPr id="95" name="Google Shape;95;p15"/>
          <p:cNvSpPr txBox="1"/>
          <p:nvPr>
            <p:ph idx="1" type="body"/>
          </p:nvPr>
        </p:nvSpPr>
        <p:spPr>
          <a:xfrm>
            <a:off x="220650" y="1061651"/>
            <a:ext cx="8702700" cy="3570900"/>
          </a:xfrm>
          <a:prstGeom prst="rect">
            <a:avLst/>
          </a:prstGeom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0" lvl="0" marL="0" rtl="0" algn="l">
              <a:spcBef>
                <a:spcPts val="900"/>
              </a:spcBef>
              <a:spcAft>
                <a:spcPts val="0"/>
              </a:spcAft>
              <a:buNone/>
            </a:pPr>
            <a:r>
              <a:rPr lang="en" sz="2200"/>
              <a:t>The State Textbook Committee, in consultation with the State Department of Education, </a:t>
            </a:r>
            <a:r>
              <a:rPr b="1" lang="en" sz="2200"/>
              <a:t>shall adopt a rubric to be used by the review teams </a:t>
            </a:r>
            <a:r>
              <a:rPr lang="en" sz="2200"/>
              <a:t>as a means of evaluating textbooks submitted for review.  </a:t>
            </a:r>
            <a:endParaRPr sz="2200"/>
          </a:p>
          <a:p>
            <a:pPr indent="0" lvl="0" marL="0" rtl="0" algn="l">
              <a:spcBef>
                <a:spcPts val="900"/>
              </a:spcBef>
              <a:spcAft>
                <a:spcPts val="0"/>
              </a:spcAft>
              <a:buNone/>
            </a:pPr>
            <a:r>
              <a:rPr lang="en" sz="2200"/>
              <a:t>The rubric shall contain a </a:t>
            </a:r>
            <a:r>
              <a:rPr b="1" lang="en" sz="2200"/>
              <a:t>three-tiered rating system</a:t>
            </a:r>
            <a:r>
              <a:rPr lang="en" sz="2200"/>
              <a:t> in which the first tier shall be labeled </a:t>
            </a:r>
            <a:r>
              <a:rPr lang="en" sz="2200">
                <a:solidFill>
                  <a:schemeClr val="accent3"/>
                </a:solidFill>
              </a:rPr>
              <a:t>"</a:t>
            </a:r>
            <a:r>
              <a:rPr b="1" lang="en" sz="2200">
                <a:solidFill>
                  <a:schemeClr val="accent3"/>
                </a:solidFill>
              </a:rPr>
              <a:t>Exemplifies Quality</a:t>
            </a:r>
            <a:r>
              <a:rPr lang="en" sz="2200">
                <a:solidFill>
                  <a:schemeClr val="accent3"/>
                </a:solidFill>
              </a:rPr>
              <a:t>"</a:t>
            </a:r>
            <a:r>
              <a:rPr lang="en" sz="2200"/>
              <a:t>, the second tier shall be labeled </a:t>
            </a:r>
            <a:r>
              <a:rPr lang="en" sz="2200">
                <a:solidFill>
                  <a:schemeClr val="accent3"/>
                </a:solidFill>
              </a:rPr>
              <a:t>"</a:t>
            </a:r>
            <a:r>
              <a:rPr b="1" lang="en" sz="2200">
                <a:solidFill>
                  <a:schemeClr val="accent3"/>
                </a:solidFill>
              </a:rPr>
              <a:t>Approaching Quality</a:t>
            </a:r>
            <a:r>
              <a:rPr lang="en" sz="2200">
                <a:solidFill>
                  <a:schemeClr val="accent3"/>
                </a:solidFill>
              </a:rPr>
              <a:t>"</a:t>
            </a:r>
            <a:r>
              <a:rPr lang="en" sz="2200"/>
              <a:t>, and the third tier shall be labeled </a:t>
            </a:r>
            <a:r>
              <a:rPr lang="en" sz="2200">
                <a:solidFill>
                  <a:schemeClr val="accent3"/>
                </a:solidFill>
              </a:rPr>
              <a:t>"</a:t>
            </a:r>
            <a:r>
              <a:rPr b="1" lang="en" sz="2200">
                <a:solidFill>
                  <a:schemeClr val="accent3"/>
                </a:solidFill>
              </a:rPr>
              <a:t>Not Representing Quality</a:t>
            </a:r>
            <a:r>
              <a:rPr lang="en" sz="2200">
                <a:solidFill>
                  <a:schemeClr val="accent3"/>
                </a:solidFill>
              </a:rPr>
              <a:t>"</a:t>
            </a:r>
            <a:r>
              <a:rPr lang="en" sz="2200"/>
              <a:t>.</a:t>
            </a:r>
            <a:endParaRPr sz="2200"/>
          </a:p>
          <a:p>
            <a:pPr indent="457200" lvl="0" marL="5029200" rtl="0" algn="l">
              <a:spcBef>
                <a:spcPts val="900"/>
              </a:spcBef>
              <a:spcAft>
                <a:spcPts val="0"/>
              </a:spcAft>
              <a:buNone/>
            </a:pPr>
            <a:r>
              <a:rPr lang="en" sz="2200"/>
              <a:t>~ 70 O.S. § 16-102</a:t>
            </a:r>
            <a:endParaRPr sz="22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16"/>
          <p:cNvSpPr txBox="1"/>
          <p:nvPr>
            <p:ph type="title"/>
          </p:nvPr>
        </p:nvSpPr>
        <p:spPr>
          <a:xfrm>
            <a:off x="184500" y="134375"/>
            <a:ext cx="8775000" cy="931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Arial"/>
              <a:buNone/>
            </a:pPr>
            <a:r>
              <a:rPr lang="en" sz="3400"/>
              <a:t>Tiered Evaluation Process</a:t>
            </a:r>
            <a:endParaRPr sz="3400"/>
          </a:p>
        </p:txBody>
      </p:sp>
      <p:sp>
        <p:nvSpPr>
          <p:cNvPr id="101" name="Google Shape;101;p16"/>
          <p:cNvSpPr txBox="1"/>
          <p:nvPr>
            <p:ph idx="1" type="body"/>
          </p:nvPr>
        </p:nvSpPr>
        <p:spPr>
          <a:xfrm>
            <a:off x="184500" y="984350"/>
            <a:ext cx="8775000" cy="36708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-412750" lvl="0" marL="457200" rtl="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SzPts val="2900"/>
              <a:buChar char="•"/>
            </a:pPr>
            <a:r>
              <a:rPr lang="en" sz="2900"/>
              <a:t>Exemplifies Quality, </a:t>
            </a:r>
            <a:endParaRPr sz="2900"/>
          </a:p>
          <a:p>
            <a:pPr indent="-41275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900"/>
              <a:buChar char="•"/>
            </a:pPr>
            <a:r>
              <a:rPr lang="en" sz="2900"/>
              <a:t>Approaching Quality, </a:t>
            </a:r>
            <a:endParaRPr sz="2900"/>
          </a:p>
          <a:p>
            <a:pPr indent="-41275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900"/>
              <a:buChar char="•"/>
            </a:pPr>
            <a:r>
              <a:rPr lang="en" sz="2900"/>
              <a:t>Does Not Represent Quality.</a:t>
            </a:r>
            <a:endParaRPr sz="2900"/>
          </a:p>
          <a:p>
            <a:pPr indent="0" lvl="0" marL="0" rtl="0" algn="l">
              <a:lnSpc>
                <a:spcPct val="115000"/>
              </a:lnSpc>
              <a:spcBef>
                <a:spcPts val="900"/>
              </a:spcBef>
              <a:spcAft>
                <a:spcPts val="0"/>
              </a:spcAft>
              <a:buNone/>
            </a:pPr>
            <a:r>
              <a:rPr lang="en"/>
              <a:t>State-approved items are those in which the publishing company has contracted with Oklahoma to </a:t>
            </a:r>
            <a:r>
              <a:rPr b="1" lang="en"/>
              <a:t>ensure the lowest price for districts</a:t>
            </a:r>
            <a:r>
              <a:rPr lang="en"/>
              <a:t> and </a:t>
            </a:r>
            <a:r>
              <a:rPr b="1" lang="en"/>
              <a:t>accessible formats for all Oklahoma learners.</a:t>
            </a:r>
            <a:endParaRPr b="1"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												</a:t>
            </a:r>
            <a:r>
              <a:rPr lang="en" sz="2200"/>
              <a:t>~ 70 O.S. § 16-104</a:t>
            </a:r>
            <a:endParaRPr/>
          </a:p>
          <a:p>
            <a:pPr indent="-25400" lvl="0" marL="177800" rtl="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SzPts val="2400"/>
              <a:buNone/>
            </a:pPr>
            <a:r>
              <a:t/>
            </a:r>
            <a:endParaRPr b="1" sz="1700"/>
          </a:p>
          <a:p>
            <a:pPr indent="-38100" lvl="1" marL="5207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2100"/>
              <a:buNone/>
            </a:pPr>
            <a:r>
              <a:t/>
            </a:r>
            <a:endParaRPr sz="1700"/>
          </a:p>
          <a:p>
            <a:pPr indent="-25400" lvl="0" marL="177800" rtl="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SzPts val="2400"/>
              <a:buNone/>
            </a:pPr>
            <a:r>
              <a:t/>
            </a:r>
            <a:endParaRPr sz="1700"/>
          </a:p>
        </p:txBody>
      </p:sp>
      <p:sp>
        <p:nvSpPr>
          <p:cNvPr id="102" name="Google Shape;102;p16"/>
          <p:cNvSpPr txBox="1"/>
          <p:nvPr/>
        </p:nvSpPr>
        <p:spPr>
          <a:xfrm>
            <a:off x="5934475" y="1060525"/>
            <a:ext cx="3024900" cy="1108200"/>
          </a:xfrm>
          <a:prstGeom prst="rect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solidFill>
                  <a:schemeClr val="dk2"/>
                </a:solidFill>
              </a:rPr>
              <a:t>These resulting ratings are recommendations for state approval.</a:t>
            </a:r>
            <a:endParaRPr sz="2000">
              <a:solidFill>
                <a:schemeClr val="dk2"/>
              </a:solidFill>
            </a:endParaRPr>
          </a:p>
        </p:txBody>
      </p:sp>
      <p:sp>
        <p:nvSpPr>
          <p:cNvPr id="103" name="Google Shape;103;p16"/>
          <p:cNvSpPr/>
          <p:nvPr/>
        </p:nvSpPr>
        <p:spPr>
          <a:xfrm>
            <a:off x="4327075" y="1228575"/>
            <a:ext cx="1607400" cy="273900"/>
          </a:xfrm>
          <a:prstGeom prst="leftArrow">
            <a:avLst>
              <a:gd fmla="val 50000" name="adj1"/>
              <a:gd fmla="val 50000" name="adj2"/>
            </a:avLst>
          </a:prstGeom>
          <a:solidFill>
            <a:srgbClr val="98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4" name="Google Shape;104;p16"/>
          <p:cNvSpPr/>
          <p:nvPr/>
        </p:nvSpPr>
        <p:spPr>
          <a:xfrm>
            <a:off x="4327075" y="1670500"/>
            <a:ext cx="1607400" cy="273900"/>
          </a:xfrm>
          <a:prstGeom prst="leftArrow">
            <a:avLst>
              <a:gd fmla="val 50000" name="adj1"/>
              <a:gd fmla="val 50000" name="adj2"/>
            </a:avLst>
          </a:prstGeom>
          <a:solidFill>
            <a:srgbClr val="98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17"/>
          <p:cNvSpPr txBox="1"/>
          <p:nvPr>
            <p:ph type="title"/>
          </p:nvPr>
        </p:nvSpPr>
        <p:spPr>
          <a:xfrm>
            <a:off x="297799" y="169269"/>
            <a:ext cx="8702700" cy="994200"/>
          </a:xfrm>
          <a:prstGeom prst="rect">
            <a:avLst/>
          </a:prstGeom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Subject Matter Expert Review Teams</a:t>
            </a:r>
            <a:endParaRPr/>
          </a:p>
        </p:txBody>
      </p:sp>
      <p:sp>
        <p:nvSpPr>
          <p:cNvPr id="110" name="Google Shape;110;p17"/>
          <p:cNvSpPr txBox="1"/>
          <p:nvPr>
            <p:ph idx="1" type="body"/>
          </p:nvPr>
        </p:nvSpPr>
        <p:spPr>
          <a:xfrm>
            <a:off x="220650" y="1087275"/>
            <a:ext cx="8702700" cy="2951400"/>
          </a:xfrm>
          <a:prstGeom prst="rect">
            <a:avLst/>
          </a:prstGeom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-381000" lvl="0" marL="457200" rtl="0" algn="l">
              <a:lnSpc>
                <a:spcPct val="115000"/>
              </a:lnSpc>
              <a:spcBef>
                <a:spcPts val="900"/>
              </a:spcBef>
              <a:spcAft>
                <a:spcPts val="0"/>
              </a:spcAft>
              <a:buSzPts val="2400"/>
              <a:buChar char="•"/>
            </a:pPr>
            <a:r>
              <a:rPr lang="en"/>
              <a:t>Review teams will </a:t>
            </a:r>
            <a:r>
              <a:rPr b="1" lang="en"/>
              <a:t>review all materials according to the rubric</a:t>
            </a:r>
            <a:r>
              <a:rPr lang="en"/>
              <a:t> adopted by the State Textbook Committee.</a:t>
            </a:r>
            <a:endParaRPr/>
          </a:p>
          <a:p>
            <a:pPr indent="-3810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•"/>
            </a:pPr>
            <a:r>
              <a:rPr lang="en"/>
              <a:t>The State Textbook Committee </a:t>
            </a:r>
            <a:r>
              <a:rPr b="1" lang="en"/>
              <a:t>must consider, but not accept, </a:t>
            </a:r>
            <a:r>
              <a:rPr lang="en"/>
              <a:t>the review teams’ recommended ratings.</a:t>
            </a:r>
            <a:endParaRPr/>
          </a:p>
          <a:p>
            <a:pPr indent="-3810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•"/>
            </a:pPr>
            <a:r>
              <a:rPr lang="en"/>
              <a:t>The State Textbook Committee </a:t>
            </a:r>
            <a:r>
              <a:rPr b="1" lang="en"/>
              <a:t>may request additional information or may provide its’ own justification</a:t>
            </a:r>
            <a:r>
              <a:rPr lang="en"/>
              <a:t> utilizing the adopted rubric.</a:t>
            </a:r>
            <a:endParaRPr/>
          </a:p>
          <a:p>
            <a:pPr indent="0" lvl="0" marL="457200" rtl="0" algn="l">
              <a:lnSpc>
                <a:spcPct val="115000"/>
              </a:lnSpc>
              <a:spcBef>
                <a:spcPts val="900"/>
              </a:spcBef>
              <a:spcAft>
                <a:spcPts val="0"/>
              </a:spcAft>
              <a:buNone/>
            </a:pPr>
            <a:r>
              <a:rPr lang="en"/>
              <a:t>											</a:t>
            </a:r>
            <a:r>
              <a:rPr lang="en" sz="2200"/>
              <a:t>~ 70 O.S. § 16-102</a:t>
            </a:r>
            <a:endParaRPr/>
          </a:p>
          <a:p>
            <a:pPr indent="0" lvl="0" marL="0" rtl="0" algn="l">
              <a:spcBef>
                <a:spcPts val="9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18"/>
          <p:cNvSpPr txBox="1"/>
          <p:nvPr>
            <p:ph type="title"/>
          </p:nvPr>
        </p:nvSpPr>
        <p:spPr>
          <a:xfrm>
            <a:off x="336374" y="93069"/>
            <a:ext cx="8702700" cy="994200"/>
          </a:xfrm>
          <a:prstGeom prst="rect">
            <a:avLst/>
          </a:prstGeom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Approval and Publications</a:t>
            </a:r>
            <a:endParaRPr/>
          </a:p>
        </p:txBody>
      </p:sp>
      <p:sp>
        <p:nvSpPr>
          <p:cNvPr id="116" name="Google Shape;116;p18"/>
          <p:cNvSpPr txBox="1"/>
          <p:nvPr>
            <p:ph idx="1" type="body"/>
          </p:nvPr>
        </p:nvSpPr>
        <p:spPr>
          <a:xfrm>
            <a:off x="220650" y="858675"/>
            <a:ext cx="8702700" cy="3932400"/>
          </a:xfrm>
          <a:prstGeom prst="rect">
            <a:avLst/>
          </a:prstGeom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-381000" lvl="0" marL="457200" rtl="0" algn="l">
              <a:lnSpc>
                <a:spcPct val="115000"/>
              </a:lnSpc>
              <a:spcBef>
                <a:spcPts val="900"/>
              </a:spcBef>
              <a:spcAft>
                <a:spcPts val="0"/>
              </a:spcAft>
              <a:buSzPts val="2400"/>
              <a:buChar char="•"/>
            </a:pPr>
            <a:r>
              <a:rPr lang="en"/>
              <a:t>The State Textbook Committee</a:t>
            </a:r>
            <a:r>
              <a:rPr b="1" lang="en"/>
              <a:t> adopts final ratings</a:t>
            </a:r>
            <a:r>
              <a:rPr lang="en"/>
              <a:t> of textbooks or other instructional materials reviewed.</a:t>
            </a:r>
            <a:endParaRPr/>
          </a:p>
          <a:p>
            <a:pPr indent="-3810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•"/>
            </a:pPr>
            <a:r>
              <a:rPr b="1" lang="en"/>
              <a:t>Completed rubrics,</a:t>
            </a:r>
            <a:r>
              <a:rPr lang="en"/>
              <a:t> including Content Review Teams’ recommendations, </a:t>
            </a:r>
            <a:r>
              <a:rPr b="1" lang="en"/>
              <a:t>must be made publically available</a:t>
            </a:r>
            <a:r>
              <a:rPr lang="en"/>
              <a:t> on the State Textbook Committee website.</a:t>
            </a:r>
            <a:endParaRPr/>
          </a:p>
          <a:p>
            <a:pPr indent="-3810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•"/>
            </a:pPr>
            <a:r>
              <a:rPr lang="en"/>
              <a:t>The State Textbook Committee selects</a:t>
            </a:r>
            <a:r>
              <a:rPr b="1" lang="en"/>
              <a:t> only </a:t>
            </a:r>
            <a:r>
              <a:rPr lang="en"/>
              <a:t>those textbooks or other instructional materials that receive a review rating of </a:t>
            </a:r>
            <a:r>
              <a:rPr b="1" lang="en"/>
              <a:t>“Exemplifies Quality”</a:t>
            </a:r>
            <a:r>
              <a:rPr lang="en"/>
              <a:t> or </a:t>
            </a:r>
            <a:r>
              <a:rPr b="1" lang="en"/>
              <a:t>“Approaching Quality”.</a:t>
            </a:r>
            <a:r>
              <a:rPr b="1" lang="en"/>
              <a:t>									</a:t>
            </a:r>
            <a:r>
              <a:rPr lang="en" sz="2200"/>
              <a:t>~ 70 O.S. § 16-102</a:t>
            </a:r>
            <a:endParaRPr b="1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19"/>
          <p:cNvSpPr txBox="1"/>
          <p:nvPr>
            <p:ph type="title"/>
          </p:nvPr>
        </p:nvSpPr>
        <p:spPr>
          <a:xfrm>
            <a:off x="275750" y="360248"/>
            <a:ext cx="4108800" cy="2976600"/>
          </a:xfrm>
          <a:prstGeom prst="rect">
            <a:avLst/>
          </a:prstGeom>
        </p:spPr>
        <p:txBody>
          <a:bodyPr anchorCtr="0" anchor="b" bIns="34275" lIns="68575" spcFirstLastPara="1" rIns="68575" wrap="square" tIns="342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Presentation of Instructional Material Evaluation Rubrics for 2023 Adoption Cycle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20"/>
          <p:cNvSpPr txBox="1"/>
          <p:nvPr>
            <p:ph type="title"/>
          </p:nvPr>
        </p:nvSpPr>
        <p:spPr>
          <a:xfrm>
            <a:off x="220649" y="156594"/>
            <a:ext cx="8702700" cy="994200"/>
          </a:xfrm>
          <a:prstGeom prst="rect">
            <a:avLst/>
          </a:prstGeom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3400"/>
              <a:t>Proposed 2022 Adoption Cycle Rubrics</a:t>
            </a:r>
            <a:endParaRPr sz="3400"/>
          </a:p>
        </p:txBody>
      </p:sp>
      <p:sp>
        <p:nvSpPr>
          <p:cNvPr id="127" name="Google Shape;127;p20"/>
          <p:cNvSpPr txBox="1"/>
          <p:nvPr>
            <p:ph idx="1" type="body"/>
          </p:nvPr>
        </p:nvSpPr>
        <p:spPr>
          <a:xfrm>
            <a:off x="293900" y="1150800"/>
            <a:ext cx="8381100" cy="3263400"/>
          </a:xfrm>
          <a:prstGeom prst="rect">
            <a:avLst/>
          </a:prstGeom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-4191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000"/>
              <a:buChar char="•"/>
            </a:pPr>
            <a:r>
              <a:rPr lang="en" sz="3000">
                <a:highlight>
                  <a:srgbClr val="FFFFFF"/>
                </a:highlight>
              </a:rPr>
              <a:t>PreK-5 Mathematics</a:t>
            </a:r>
            <a:endParaRPr sz="3000">
              <a:highlight>
                <a:srgbClr val="FFFFFF"/>
              </a:highlight>
            </a:endParaRPr>
          </a:p>
          <a:p>
            <a:pPr indent="-4191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000"/>
              <a:buChar char="•"/>
            </a:pPr>
            <a:r>
              <a:rPr lang="en" sz="3000">
                <a:highlight>
                  <a:srgbClr val="FFFFFF"/>
                </a:highlight>
              </a:rPr>
              <a:t>6-12 Mathematics</a:t>
            </a:r>
            <a:endParaRPr sz="3000">
              <a:highlight>
                <a:srgbClr val="FFFFFF"/>
              </a:highlight>
            </a:endParaRPr>
          </a:p>
          <a:p>
            <a:pPr indent="-4191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000"/>
              <a:buChar char="•"/>
            </a:pPr>
            <a:r>
              <a:rPr lang="en" sz="3000">
                <a:highlight>
                  <a:srgbClr val="FFFFFF"/>
                </a:highlight>
              </a:rPr>
              <a:t>Early Childhood Education (Comprehensive)</a:t>
            </a:r>
            <a:endParaRPr sz="3000">
              <a:highlight>
                <a:srgbClr val="FFFFFF"/>
              </a:highlight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21"/>
          <p:cNvSpPr txBox="1"/>
          <p:nvPr>
            <p:ph type="title"/>
          </p:nvPr>
        </p:nvSpPr>
        <p:spPr>
          <a:xfrm>
            <a:off x="220649" y="197644"/>
            <a:ext cx="8702700" cy="994200"/>
          </a:xfrm>
          <a:prstGeom prst="rect">
            <a:avLst/>
          </a:prstGeom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Rubric Development</a:t>
            </a:r>
            <a:endParaRPr/>
          </a:p>
        </p:txBody>
      </p:sp>
      <p:sp>
        <p:nvSpPr>
          <p:cNvPr id="133" name="Google Shape;133;p21"/>
          <p:cNvSpPr/>
          <p:nvPr/>
        </p:nvSpPr>
        <p:spPr>
          <a:xfrm>
            <a:off x="277275" y="1287700"/>
            <a:ext cx="2513400" cy="2391600"/>
          </a:xfrm>
          <a:prstGeom prst="homePlate">
            <a:avLst>
              <a:gd fmla="val 33867" name="adj"/>
            </a:avLst>
          </a:prstGeom>
          <a:solidFill>
            <a:srgbClr val="07376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solidFill>
                  <a:schemeClr val="lt1"/>
                </a:solidFill>
              </a:rPr>
              <a:t>Reviewed existing tiered evaluations</a:t>
            </a:r>
            <a:endParaRPr b="1" sz="1800">
              <a:solidFill>
                <a:schemeClr val="lt1"/>
              </a:solidFill>
            </a:endParaRPr>
          </a:p>
        </p:txBody>
      </p:sp>
      <p:sp>
        <p:nvSpPr>
          <p:cNvPr id="134" name="Google Shape;134;p21"/>
          <p:cNvSpPr/>
          <p:nvPr/>
        </p:nvSpPr>
        <p:spPr>
          <a:xfrm>
            <a:off x="2059525" y="1287700"/>
            <a:ext cx="2783700" cy="2391600"/>
          </a:xfrm>
          <a:prstGeom prst="chevron">
            <a:avLst>
              <a:gd fmla="val 33656" name="adj"/>
            </a:avLst>
          </a:prstGeom>
          <a:solidFill>
            <a:srgbClr val="6AA84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800">
              <a:solidFill>
                <a:schemeClr val="lt1"/>
              </a:solidFill>
            </a:endParaRPr>
          </a:p>
        </p:txBody>
      </p:sp>
      <p:sp>
        <p:nvSpPr>
          <p:cNvPr id="135" name="Google Shape;135;p21"/>
          <p:cNvSpPr/>
          <p:nvPr/>
        </p:nvSpPr>
        <p:spPr>
          <a:xfrm>
            <a:off x="4096200" y="1287700"/>
            <a:ext cx="2783700" cy="2391600"/>
          </a:xfrm>
          <a:prstGeom prst="chevron">
            <a:avLst>
              <a:gd fmla="val 34403" name="adj"/>
            </a:avLst>
          </a:prstGeom>
          <a:solidFill>
            <a:schemeClr val="accen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800">
              <a:solidFill>
                <a:schemeClr val="lt1"/>
              </a:solidFill>
            </a:endParaRPr>
          </a:p>
        </p:txBody>
      </p:sp>
      <p:sp>
        <p:nvSpPr>
          <p:cNvPr id="136" name="Google Shape;136;p21"/>
          <p:cNvSpPr/>
          <p:nvPr/>
        </p:nvSpPr>
        <p:spPr>
          <a:xfrm>
            <a:off x="6119175" y="1287700"/>
            <a:ext cx="2960400" cy="2391600"/>
          </a:xfrm>
          <a:prstGeom prst="chevron">
            <a:avLst>
              <a:gd fmla="val 34906" name="adj"/>
            </a:avLst>
          </a:prstGeom>
          <a:solidFill>
            <a:srgbClr val="674EA7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solidFill>
                  <a:schemeClr val="lt1"/>
                </a:solidFill>
              </a:rPr>
              <a:t>Tested rubrics for interrater</a:t>
            </a:r>
            <a:endParaRPr b="1" sz="1800">
              <a:solidFill>
                <a:schemeClr val="lt1"/>
              </a:solidFill>
            </a:endParaRPr>
          </a:p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solidFill>
                  <a:schemeClr val="lt1"/>
                </a:solidFill>
              </a:rPr>
              <a:t>reliability</a:t>
            </a:r>
            <a:r>
              <a:rPr b="1" lang="en" sz="1800">
                <a:solidFill>
                  <a:schemeClr val="lt1"/>
                </a:solidFill>
              </a:rPr>
              <a:t> </a:t>
            </a:r>
            <a:endParaRPr b="1" sz="1800">
              <a:solidFill>
                <a:schemeClr val="lt1"/>
              </a:solidFill>
            </a:endParaRPr>
          </a:p>
        </p:txBody>
      </p:sp>
      <p:sp>
        <p:nvSpPr>
          <p:cNvPr id="137" name="Google Shape;137;p21"/>
          <p:cNvSpPr txBox="1"/>
          <p:nvPr/>
        </p:nvSpPr>
        <p:spPr>
          <a:xfrm>
            <a:off x="-23425" y="3679300"/>
            <a:ext cx="2175000" cy="4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000">
                <a:solidFill>
                  <a:srgbClr val="073763"/>
                </a:solidFill>
              </a:rPr>
              <a:t>March </a:t>
            </a:r>
            <a:r>
              <a:rPr b="1" lang="en" sz="2000">
                <a:solidFill>
                  <a:srgbClr val="073763"/>
                </a:solidFill>
              </a:rPr>
              <a:t>2022</a:t>
            </a:r>
            <a:endParaRPr b="1" sz="2000">
              <a:solidFill>
                <a:srgbClr val="073763"/>
              </a:solidFill>
            </a:endParaRPr>
          </a:p>
        </p:txBody>
      </p:sp>
      <p:sp>
        <p:nvSpPr>
          <p:cNvPr id="138" name="Google Shape;138;p21"/>
          <p:cNvSpPr txBox="1"/>
          <p:nvPr/>
        </p:nvSpPr>
        <p:spPr>
          <a:xfrm>
            <a:off x="2059525" y="3679300"/>
            <a:ext cx="1913400" cy="80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000">
                <a:solidFill>
                  <a:srgbClr val="6AA84F"/>
                </a:solidFill>
              </a:rPr>
              <a:t>April - October 2022</a:t>
            </a:r>
            <a:endParaRPr b="1" sz="2000">
              <a:solidFill>
                <a:srgbClr val="6AA84F"/>
              </a:solidFill>
            </a:endParaRPr>
          </a:p>
        </p:txBody>
      </p:sp>
      <p:sp>
        <p:nvSpPr>
          <p:cNvPr id="139" name="Google Shape;139;p21"/>
          <p:cNvSpPr txBox="1"/>
          <p:nvPr/>
        </p:nvSpPr>
        <p:spPr>
          <a:xfrm>
            <a:off x="4020000" y="3679300"/>
            <a:ext cx="2444100" cy="80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000">
                <a:solidFill>
                  <a:srgbClr val="187BC0"/>
                </a:solidFill>
              </a:rPr>
              <a:t>October - November 2022 </a:t>
            </a:r>
            <a:endParaRPr b="1" sz="2000">
              <a:solidFill>
                <a:srgbClr val="187BC0"/>
              </a:solidFill>
            </a:endParaRPr>
          </a:p>
        </p:txBody>
      </p:sp>
      <p:sp>
        <p:nvSpPr>
          <p:cNvPr id="140" name="Google Shape;140;p21"/>
          <p:cNvSpPr txBox="1"/>
          <p:nvPr/>
        </p:nvSpPr>
        <p:spPr>
          <a:xfrm>
            <a:off x="6288150" y="3679300"/>
            <a:ext cx="2369100" cy="80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Arial"/>
              <a:buNone/>
            </a:pPr>
            <a:r>
              <a:rPr b="1" lang="en" sz="2000">
                <a:solidFill>
                  <a:srgbClr val="902680"/>
                </a:solidFill>
              </a:rPr>
              <a:t>December 2022 - January 2023</a:t>
            </a:r>
            <a:endParaRPr b="1" sz="2000">
              <a:solidFill>
                <a:srgbClr val="902680"/>
              </a:solidFill>
            </a:endParaRPr>
          </a:p>
        </p:txBody>
      </p:sp>
      <p:sp>
        <p:nvSpPr>
          <p:cNvPr id="141" name="Google Shape;141;p21"/>
          <p:cNvSpPr txBox="1"/>
          <p:nvPr/>
        </p:nvSpPr>
        <p:spPr>
          <a:xfrm>
            <a:off x="2785750" y="1797600"/>
            <a:ext cx="1484400" cy="1785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Arial"/>
              <a:buNone/>
            </a:pPr>
            <a:r>
              <a:rPr b="1" lang="en" sz="1800">
                <a:solidFill>
                  <a:schemeClr val="lt1"/>
                </a:solidFill>
              </a:rPr>
              <a:t>Developed</a:t>
            </a:r>
            <a:endParaRPr b="1" sz="1800">
              <a:solidFill>
                <a:schemeClr val="lt1"/>
              </a:solidFill>
            </a:endParaRPr>
          </a:p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Arial"/>
              <a:buNone/>
            </a:pPr>
            <a:r>
              <a:rPr b="1" lang="en" sz="1800">
                <a:solidFill>
                  <a:schemeClr val="lt1"/>
                </a:solidFill>
              </a:rPr>
              <a:t> and revised rubric content</a:t>
            </a:r>
            <a:endParaRPr b="1" sz="1800">
              <a:solidFill>
                <a:schemeClr val="lt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2" name="Google Shape;142;p21"/>
          <p:cNvSpPr txBox="1"/>
          <p:nvPr/>
        </p:nvSpPr>
        <p:spPr>
          <a:xfrm>
            <a:off x="4871025" y="1777950"/>
            <a:ext cx="1484400" cy="1569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Arial"/>
              <a:buNone/>
            </a:pPr>
            <a:r>
              <a:rPr b="1" lang="en" sz="1800">
                <a:solidFill>
                  <a:schemeClr val="lt1"/>
                </a:solidFill>
              </a:rPr>
              <a:t>Evaluated rubric points and rating validity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SDE 2020">
  <a:themeElements>
    <a:clrScheme name="Oklahoma Education">
      <a:dk1>
        <a:srgbClr val="187BC0"/>
      </a:dk1>
      <a:lt1>
        <a:srgbClr val="FFFFFF"/>
      </a:lt1>
      <a:dk2>
        <a:srgbClr val="000000"/>
      </a:dk2>
      <a:lt2>
        <a:srgbClr val="E7E6E6"/>
      </a:lt2>
      <a:accent1>
        <a:srgbClr val="187BC0"/>
      </a:accent1>
      <a:accent2>
        <a:srgbClr val="326820"/>
      </a:accent2>
      <a:accent3>
        <a:srgbClr val="D15420"/>
      </a:accent3>
      <a:accent4>
        <a:srgbClr val="DE9027"/>
      </a:accent4>
      <a:accent5>
        <a:srgbClr val="004E9A"/>
      </a:accent5>
      <a:accent6>
        <a:srgbClr val="787878"/>
      </a:accent6>
      <a:hlink>
        <a:srgbClr val="0066A6"/>
      </a:hlink>
      <a:folHlink>
        <a:srgbClr val="1CA6D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