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22"/>
  </p:notesMasterIdLst>
  <p:handoutMasterIdLst>
    <p:handoutMasterId r:id="rId23"/>
  </p:handoutMasterIdLst>
  <p:sldIdLst>
    <p:sldId id="259" r:id="rId5"/>
    <p:sldId id="367" r:id="rId6"/>
    <p:sldId id="370" r:id="rId7"/>
    <p:sldId id="371" r:id="rId8"/>
    <p:sldId id="372" r:id="rId9"/>
    <p:sldId id="389" r:id="rId10"/>
    <p:sldId id="374" r:id="rId11"/>
    <p:sldId id="390" r:id="rId12"/>
    <p:sldId id="375" r:id="rId13"/>
    <p:sldId id="391" r:id="rId14"/>
    <p:sldId id="377" r:id="rId15"/>
    <p:sldId id="392" r:id="rId16"/>
    <p:sldId id="388" r:id="rId17"/>
    <p:sldId id="393" r:id="rId18"/>
    <p:sldId id="394" r:id="rId19"/>
    <p:sldId id="387" r:id="rId20"/>
    <p:sldId id="39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7B6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4" autoAdjust="0"/>
    <p:restoredTop sz="86141" autoAdjust="0"/>
  </p:normalViewPr>
  <p:slideViewPr>
    <p:cSldViewPr snapToGrid="0" snapToObjects="1">
      <p:cViewPr>
        <p:scale>
          <a:sx n="121" d="100"/>
          <a:sy n="121" d="100"/>
        </p:scale>
        <p:origin x="-80" y="-1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8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644B7-0D04-B940-8E25-F678824F5FB5}" type="datetimeFigureOut">
              <a:rPr lang="en-US" smtClean="0"/>
              <a:t>8/22/16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2A60-D5A8-6B4F-9616-C5927C009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1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A4CBA-602D-7641-9CD0-A80E90A146A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EEC6F-A927-B742-97F9-6CC6911C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49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EEC6F-A927-B742-97F9-6CC6911C7E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8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F9B83-B56D-42D4-9FDF-9F376365F25B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3155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EEC6F-A927-B742-97F9-6CC6911C7E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80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F9B83-B56D-42D4-9FDF-9F376365F25B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328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F9B83-B56D-42D4-9FDF-9F376365F25B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7329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66B98A3-05EB-41D1-BD9B-4868E8437258}" type="slidenum">
              <a:rPr lang="en-US" altLang="en-US" sz="1300" smtClean="0"/>
              <a:pPr/>
              <a:t>11</a:t>
            </a:fld>
            <a:endParaRPr lang="en-US" altLang="en-US" sz="1300" smtClean="0"/>
          </a:p>
        </p:txBody>
      </p:sp>
    </p:spTree>
    <p:extLst>
      <p:ext uri="{BB962C8B-B14F-4D97-AF65-F5344CB8AC3E}">
        <p14:creationId xmlns:p14="http://schemas.microsoft.com/office/powerpoint/2010/main" val="1973416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66B98A3-05EB-41D1-BD9B-4868E8437258}" type="slidenum">
              <a:rPr lang="en-US" altLang="en-US" sz="1300" smtClean="0"/>
              <a:pPr/>
              <a:t>13</a:t>
            </a:fld>
            <a:endParaRPr lang="en-US" altLang="en-US" sz="1300" smtClean="0"/>
          </a:p>
        </p:txBody>
      </p:sp>
    </p:spTree>
    <p:extLst>
      <p:ext uri="{BB962C8B-B14F-4D97-AF65-F5344CB8AC3E}">
        <p14:creationId xmlns:p14="http://schemas.microsoft.com/office/powerpoint/2010/main" val="1973416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F9B83-B56D-42D4-9FDF-9F376365F25B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75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35546" y="3284682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35546" y="1270000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35546" y="1270000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35546" y="1270000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535546" y="1270000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8844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D9D9D9"/>
                </a:solidFill>
              </a:defRPr>
            </a:lvl1pPr>
          </a:lstStyle>
          <a:p>
            <a:fld id="{68C2560D-EC28-3B41-86E8-18F1CE0113B4}" type="datetimeFigureOut">
              <a:rPr lang="en-US" smtClean="0"/>
              <a:pPr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690" y="6356350"/>
            <a:ext cx="481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D9D9D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3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Tw Cen MT"/>
          <a:ea typeface="+mj-ea"/>
          <a:cs typeface="Tw Cen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de.ok.gov/sde/essa" TargetMode="External"/><Relationship Id="rId3" Type="http://schemas.openxmlformats.org/officeDocument/2006/relationships/hyperlink" Target="mailto:ESSAfeedback@sde.ok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636" cy="70848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09739" y="4574055"/>
            <a:ext cx="697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Overview of the </a:t>
            </a:r>
          </a:p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Every Student Succeeds Act (ESSA) </a:t>
            </a:r>
          </a:p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Fall 2016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358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School Improvement Discussion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dirty="0"/>
              <a:t>Which of the following do you believe is most critical to improving a low-performing school? </a:t>
            </a:r>
            <a:endParaRPr lang="en-US" dirty="0" smtClean="0"/>
          </a:p>
          <a:p>
            <a:pPr marL="0" lvl="0" indent="0" algn="ctr">
              <a:buNone/>
            </a:pPr>
            <a:endParaRPr lang="en-US" sz="1400" dirty="0" smtClean="0"/>
          </a:p>
          <a:p>
            <a:pPr lvl="1"/>
            <a:r>
              <a:rPr lang="en-US" dirty="0" smtClean="0"/>
              <a:t>Curriculum</a:t>
            </a:r>
          </a:p>
          <a:p>
            <a:pPr lvl="1"/>
            <a:r>
              <a:rPr lang="en-US" dirty="0" smtClean="0"/>
              <a:t>Classroom </a:t>
            </a:r>
            <a:r>
              <a:rPr lang="en-US" dirty="0"/>
              <a:t>assessment and district benchmarks</a:t>
            </a:r>
          </a:p>
          <a:p>
            <a:pPr lvl="1"/>
            <a:r>
              <a:rPr lang="en-US" dirty="0"/>
              <a:t>Instruction</a:t>
            </a:r>
          </a:p>
          <a:p>
            <a:pPr lvl="1"/>
            <a:r>
              <a:rPr lang="en-US" dirty="0"/>
              <a:t>School culture</a:t>
            </a:r>
          </a:p>
          <a:p>
            <a:pPr lvl="1"/>
            <a:r>
              <a:rPr lang="en-US" dirty="0"/>
              <a:t>Student, family and community support</a:t>
            </a:r>
          </a:p>
          <a:p>
            <a:pPr lvl="1"/>
            <a:r>
              <a:rPr lang="en-US" dirty="0"/>
              <a:t>Professional growth, development and evaluation</a:t>
            </a:r>
          </a:p>
          <a:p>
            <a:pPr lvl="1"/>
            <a:r>
              <a:rPr lang="en-US" dirty="0"/>
              <a:t>Effective leaders</a:t>
            </a:r>
          </a:p>
          <a:p>
            <a:pPr lvl="1"/>
            <a:r>
              <a:rPr lang="en-US" dirty="0"/>
              <a:t>Organizational structure and resources</a:t>
            </a:r>
          </a:p>
          <a:p>
            <a:pPr lvl="1"/>
            <a:r>
              <a:rPr lang="en-US" dirty="0"/>
              <a:t>Comprehensive and effective planning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20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203200" y="224216"/>
            <a:ext cx="8940799" cy="733425"/>
          </a:xfrm>
        </p:spPr>
        <p:txBody>
          <a:bodyPr>
            <a:noAutofit/>
          </a:bodyPr>
          <a:lstStyle/>
          <a:p>
            <a:pPr algn="ctr"/>
            <a:r>
              <a:rPr lang="en-US" altLang="en-US" sz="5400" dirty="0"/>
              <a:t>Teacher and Leader Quality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403922" y="1426979"/>
            <a:ext cx="8561658" cy="5196167"/>
          </a:xfrm>
        </p:spPr>
        <p:txBody>
          <a:bodyPr>
            <a:normAutofit fontScale="85000" lnSpcReduction="20000"/>
          </a:bodyPr>
          <a:lstStyle/>
          <a:p>
            <a:pPr marL="502920" indent="-457200">
              <a:lnSpc>
                <a:spcPct val="120000"/>
              </a:lnSpc>
              <a:buFont typeface="Wingdings" charset="2"/>
              <a:buChar char="v"/>
            </a:pPr>
            <a:r>
              <a:rPr lang="en-US" dirty="0"/>
              <a:t>ESSA allows states to fund their priorities in attracting, preparing, supporting and retaining effective teachers and leaders to serve high-poverty and high-minority student populations. </a:t>
            </a:r>
            <a:endParaRPr lang="en-US" altLang="en-US" dirty="0"/>
          </a:p>
          <a:p>
            <a:pPr marL="502920" indent="-457200">
              <a:lnSpc>
                <a:spcPct val="120000"/>
              </a:lnSpc>
              <a:buFont typeface="Wingdings" charset="2"/>
              <a:buChar char="v"/>
            </a:pPr>
            <a:r>
              <a:rPr lang="en-US" altLang="en-US" dirty="0"/>
              <a:t>ESSA authorizes new allowable federal funding </a:t>
            </a:r>
            <a:r>
              <a:rPr lang="en-US" altLang="en-US" dirty="0" smtClean="0"/>
              <a:t>for</a:t>
            </a:r>
            <a:endParaRPr lang="en-US" altLang="en-US" dirty="0"/>
          </a:p>
          <a:p>
            <a:pPr lvl="1">
              <a:lnSpc>
                <a:spcPct val="120000"/>
              </a:lnSpc>
            </a:pPr>
            <a:r>
              <a:rPr lang="en-US" altLang="en-US" sz="2600" dirty="0"/>
              <a:t>Teacher and School Leader Academies </a:t>
            </a:r>
          </a:p>
          <a:p>
            <a:pPr lvl="1">
              <a:lnSpc>
                <a:spcPct val="120000"/>
              </a:lnSpc>
            </a:pPr>
            <a:r>
              <a:rPr lang="en-US" altLang="en-US" sz="2600" dirty="0"/>
              <a:t>Activities to support principals </a:t>
            </a:r>
          </a:p>
          <a:p>
            <a:pPr lvl="1">
              <a:lnSpc>
                <a:spcPct val="120000"/>
              </a:lnSpc>
            </a:pPr>
            <a:r>
              <a:rPr lang="en-US" altLang="en-US" sz="2600" dirty="0"/>
              <a:t>Educator training on the use of technology and data privacy</a:t>
            </a:r>
          </a:p>
          <a:p>
            <a:pPr lvl="1">
              <a:lnSpc>
                <a:spcPct val="120000"/>
              </a:lnSpc>
            </a:pPr>
            <a:r>
              <a:rPr lang="en-US" altLang="en-US" sz="2600" dirty="0"/>
              <a:t>Reform of state certification, licensure and tenure systems</a:t>
            </a:r>
          </a:p>
          <a:p>
            <a:pPr lvl="1">
              <a:lnSpc>
                <a:spcPct val="120000"/>
              </a:lnSpc>
            </a:pPr>
            <a:r>
              <a:rPr lang="en-US" altLang="en-US" sz="2600" dirty="0"/>
              <a:t>Development and implementation of teacher evaluation and support systems</a:t>
            </a:r>
          </a:p>
          <a:p>
            <a:pPr lvl="1">
              <a:lnSpc>
                <a:spcPct val="120000"/>
              </a:lnSpc>
            </a:pPr>
            <a:r>
              <a:rPr lang="en-US" altLang="en-US" sz="2600" dirty="0"/>
              <a:t>Other state educator workforce priorities  </a:t>
            </a:r>
          </a:p>
          <a:p>
            <a:endParaRPr lang="en-US" altLang="en-US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endParaRPr lang="en-US" altLang="en-US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731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Teacher and Leader Quality Discussion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How </a:t>
            </a:r>
            <a:r>
              <a:rPr lang="en-US" sz="4000" dirty="0"/>
              <a:t>can the OSDE help all teachers and leaders serve low-income students, minority students, students with disabilities, and English Learners? </a:t>
            </a:r>
          </a:p>
        </p:txBody>
      </p:sp>
    </p:spTree>
    <p:extLst>
      <p:ext uri="{BB962C8B-B14F-4D97-AF65-F5344CB8AC3E}">
        <p14:creationId xmlns:p14="http://schemas.microsoft.com/office/powerpoint/2010/main" val="2409077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203200" y="224216"/>
            <a:ext cx="8940799" cy="733425"/>
          </a:xfrm>
        </p:spPr>
        <p:txBody>
          <a:bodyPr>
            <a:noAutofit/>
          </a:bodyPr>
          <a:lstStyle/>
          <a:p>
            <a:pPr algn="ctr"/>
            <a:r>
              <a:rPr lang="en-US" altLang="en-US" sz="5400" dirty="0" smtClean="0"/>
              <a:t>Outcomes for All Students</a:t>
            </a:r>
            <a:endParaRPr lang="en-US" altLang="en-US" sz="5400" dirty="0"/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403922" y="1343010"/>
            <a:ext cx="8561658" cy="4870782"/>
          </a:xfrm>
        </p:spPr>
        <p:txBody>
          <a:bodyPr>
            <a:normAutofit lnSpcReduction="10000"/>
          </a:bodyPr>
          <a:lstStyle/>
          <a:p>
            <a:pPr marL="502920" indent="-457200">
              <a:lnSpc>
                <a:spcPct val="100000"/>
              </a:lnSpc>
              <a:buFont typeface="Wingdings" charset="2"/>
              <a:buChar char="v"/>
            </a:pPr>
            <a:r>
              <a:rPr lang="en-US" dirty="0"/>
              <a:t>ESSA requires states to ensure that all children have a significant opportunity to meet and exceed requirements. ESSA places renewed focus </a:t>
            </a:r>
            <a:r>
              <a:rPr lang="en-US" dirty="0" smtClean="0"/>
              <a:t>on</a:t>
            </a:r>
            <a:endParaRPr lang="en-US" dirty="0"/>
          </a:p>
          <a:p>
            <a:pPr marL="960120" lvl="1" indent="-457200">
              <a:lnSpc>
                <a:spcPct val="100000"/>
              </a:lnSpc>
            </a:pPr>
            <a:r>
              <a:rPr lang="en-US" dirty="0"/>
              <a:t>Long-term and ambitious goals for performance, with interim achievement goals for all students.</a:t>
            </a:r>
          </a:p>
          <a:p>
            <a:pPr marL="960120" lvl="1" indent="-457200">
              <a:lnSpc>
                <a:spcPct val="100000"/>
              </a:lnSpc>
            </a:pPr>
            <a:r>
              <a:rPr lang="en-US" dirty="0"/>
              <a:t>Better preparing diverse learners (i.e. English Learners, children with disabilities, migratory children,  American Indian and homeless children) for success.</a:t>
            </a:r>
          </a:p>
          <a:p>
            <a:pPr marL="960120" lvl="1" indent="-457200">
              <a:lnSpc>
                <a:spcPct val="100000"/>
              </a:lnSpc>
            </a:pPr>
            <a:r>
              <a:rPr lang="en-US" dirty="0"/>
              <a:t>Two-way meaningful communication with families</a:t>
            </a:r>
            <a:r>
              <a:rPr lang="en-US" dirty="0" smtClean="0"/>
              <a:t>.</a:t>
            </a:r>
            <a:endParaRPr lang="en-US" altLang="en-US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endParaRPr lang="en-US" altLang="en-US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896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Outcomes for All Students</a:t>
            </a:r>
            <a:br>
              <a:rPr lang="en-US" sz="5400" dirty="0" smtClean="0"/>
            </a:br>
            <a:r>
              <a:rPr lang="en-US" sz="5400" dirty="0" smtClean="0"/>
              <a:t>Discussion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What </a:t>
            </a:r>
            <a:r>
              <a:rPr lang="en-US" sz="4000" dirty="0"/>
              <a:t>can OSDE, school districts and community-based organizations do to support a learning environment to better prepare diverse learners (i.e. English Learners, children with disabilities, migratory children, American Indian and homeless children) for college and careers? </a:t>
            </a:r>
          </a:p>
        </p:txBody>
      </p:sp>
    </p:spTree>
    <p:extLst>
      <p:ext uri="{BB962C8B-B14F-4D97-AF65-F5344CB8AC3E}">
        <p14:creationId xmlns:p14="http://schemas.microsoft.com/office/powerpoint/2010/main" val="1661527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Outcomes for All Students Discussion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dirty="0"/>
              <a:t>Gauge your interest or willingness in participating in one of </a:t>
            </a:r>
            <a:r>
              <a:rPr lang="en-US" dirty="0" smtClean="0"/>
              <a:t>the following </a:t>
            </a:r>
            <a:r>
              <a:rPr lang="en-US" dirty="0"/>
              <a:t>ways</a:t>
            </a:r>
            <a:r>
              <a:rPr lang="en-US" dirty="0" smtClean="0"/>
              <a:t>:</a:t>
            </a:r>
          </a:p>
          <a:p>
            <a:pPr marL="0" lvl="0" indent="0" algn="ctr">
              <a:buNone/>
            </a:pPr>
            <a:endParaRPr lang="en-US" sz="1400" dirty="0" smtClean="0"/>
          </a:p>
          <a:p>
            <a:pPr lvl="1"/>
            <a:r>
              <a:rPr lang="en-US" dirty="0" smtClean="0"/>
              <a:t>Allow parents to serve on decision-making committees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child- and/or parent-led parent/teacher conferences</a:t>
            </a:r>
          </a:p>
          <a:p>
            <a:pPr lvl="1"/>
            <a:r>
              <a:rPr lang="en-US" dirty="0"/>
              <a:t>Offer parents the opportunity to have input in their child’s college/career pathway</a:t>
            </a:r>
          </a:p>
          <a:p>
            <a:pPr lvl="1"/>
            <a:r>
              <a:rPr lang="en-US" dirty="0"/>
              <a:t>Host/attend family fun nights </a:t>
            </a:r>
          </a:p>
          <a:p>
            <a:pPr lvl="1"/>
            <a:r>
              <a:rPr lang="en-US" dirty="0"/>
              <a:t>Digital communication allowing parents to interact with teachers and/or other parents</a:t>
            </a:r>
          </a:p>
          <a:p>
            <a:pPr lvl="1"/>
            <a:r>
              <a:rPr lang="en-US" dirty="0"/>
              <a:t>Other options you would like to see? </a:t>
            </a:r>
          </a:p>
        </p:txBody>
      </p:sp>
    </p:spTree>
    <p:extLst>
      <p:ext uri="{BB962C8B-B14F-4D97-AF65-F5344CB8AC3E}">
        <p14:creationId xmlns:p14="http://schemas.microsoft.com/office/powerpoint/2010/main" val="325274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Oklahoma’s Initial Transition Plan</a:t>
            </a:r>
            <a:br>
              <a:rPr lang="en-US" dirty="0" smtClean="0"/>
            </a:br>
            <a:r>
              <a:rPr lang="en-US" dirty="0" smtClean="0"/>
              <a:t>Key Milestones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784160"/>
              </p:ext>
            </p:extLst>
          </p:nvPr>
        </p:nvGraphicFramePr>
        <p:xfrm>
          <a:off x="457200" y="1441605"/>
          <a:ext cx="8508380" cy="531380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23134"/>
                <a:gridCol w="5785246"/>
              </a:tblGrid>
              <a:tr h="7484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Task</a:t>
                      </a:r>
                      <a:endParaRPr lang="en-US" sz="2400" dirty="0"/>
                    </a:p>
                  </a:txBody>
                  <a:tcPr/>
                </a:tc>
              </a:tr>
              <a:tr h="7484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July-Aug</a:t>
                      </a:r>
                      <a:r>
                        <a:rPr lang="en-US" sz="2400" baseline="0" dirty="0" smtClean="0"/>
                        <a:t>. 2016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Collect early</a:t>
                      </a:r>
                      <a:r>
                        <a:rPr lang="en-US" sz="2400" baseline="0" dirty="0" smtClean="0"/>
                        <a:t> feedback for drafting</a:t>
                      </a:r>
                      <a:endParaRPr lang="en-US" sz="2400" dirty="0"/>
                    </a:p>
                  </a:txBody>
                  <a:tcPr/>
                </a:tc>
              </a:tr>
              <a:tr h="7484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October 2016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Draft 1 of Plan</a:t>
                      </a:r>
                      <a:r>
                        <a:rPr lang="en-US" sz="2400" baseline="0" dirty="0" smtClean="0"/>
                        <a:t> posted for review/comment</a:t>
                      </a:r>
                      <a:endParaRPr lang="en-US" sz="2400" dirty="0"/>
                    </a:p>
                  </a:txBody>
                  <a:tcPr/>
                </a:tc>
              </a:tr>
              <a:tr h="7484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November 2016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Additional opportunities</a:t>
                      </a:r>
                      <a:r>
                        <a:rPr lang="en-US" sz="2400" baseline="0" dirty="0" smtClean="0"/>
                        <a:t> for feedback</a:t>
                      </a:r>
                      <a:endParaRPr lang="en-US" sz="2400" dirty="0"/>
                    </a:p>
                  </a:txBody>
                  <a:tcPr/>
                </a:tc>
              </a:tr>
              <a:tr h="7484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February</a:t>
                      </a:r>
                      <a:r>
                        <a:rPr lang="en-US" sz="2400" baseline="0" dirty="0" smtClean="0"/>
                        <a:t> 2017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Draft 2 of Plan posted for review/comment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7484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May 2017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Governor’s Review</a:t>
                      </a:r>
                    </a:p>
                  </a:txBody>
                  <a:tcPr/>
                </a:tc>
              </a:tr>
              <a:tr h="7484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July 2017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Submit Plan to USDE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72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Contact 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Please take the full survey in English or Spanish on </a:t>
            </a:r>
            <a:r>
              <a:rPr lang="en-US" dirty="0"/>
              <a:t>our website at: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://sde.ok.gov/sde/</a:t>
            </a:r>
            <a:r>
              <a:rPr lang="en-US" dirty="0" smtClean="0">
                <a:hlinkClick r:id="rId2"/>
              </a:rPr>
              <a:t>essa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Questions?  Email or call us at: </a:t>
            </a:r>
            <a:r>
              <a:rPr lang="en-US" dirty="0" err="1">
                <a:hlinkClick r:id="rId3"/>
              </a:rPr>
              <a:t>ESSAfeedback@sde.ok.gov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dirty="0"/>
              <a:t>405) 521-3301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9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245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3000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dirty="0"/>
              <a:t>The </a:t>
            </a:r>
            <a:r>
              <a:rPr lang="en-US" sz="4000" dirty="0">
                <a:solidFill>
                  <a:srgbClr val="FFC70D"/>
                </a:solidFill>
              </a:rPr>
              <a:t>Elementary and Secondary Education Act (ESEA) </a:t>
            </a:r>
            <a:r>
              <a:rPr lang="en-US" sz="4000" dirty="0"/>
              <a:t>was first passed in 1965, emphasizing equal access to education for all children. </a:t>
            </a:r>
          </a:p>
          <a:p>
            <a:pPr marL="0" indent="0" algn="ctr">
              <a:lnSpc>
                <a:spcPct val="110000"/>
              </a:lnSpc>
              <a:buNone/>
            </a:pPr>
            <a:endParaRPr lang="en-US" sz="2400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dirty="0"/>
              <a:t>The </a:t>
            </a:r>
            <a:r>
              <a:rPr lang="en-US" sz="4000" dirty="0">
                <a:solidFill>
                  <a:srgbClr val="FFC70D"/>
                </a:solidFill>
              </a:rPr>
              <a:t>Every Student Succeeds Act (ESSA) </a:t>
            </a:r>
            <a:r>
              <a:rPr lang="en-US" sz="4000" dirty="0"/>
              <a:t>reauthorizes the ESEA to create a long-term, stable federal policy that gives states additional flexibility and encourages innovation — while at the same time holding states accountable for results.</a:t>
            </a:r>
          </a:p>
        </p:txBody>
      </p:sp>
    </p:spTree>
    <p:extLst>
      <p:ext uri="{BB962C8B-B14F-4D97-AF65-F5344CB8AC3E}">
        <p14:creationId xmlns:p14="http://schemas.microsoft.com/office/powerpoint/2010/main" val="451674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126"/>
            <a:ext cx="8229600" cy="1085811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Highlights </a:t>
            </a:r>
            <a:r>
              <a:rPr lang="en-US" sz="5400"/>
              <a:t>of </a:t>
            </a:r>
            <a:r>
              <a:rPr lang="en-US" sz="5400" smtClean="0"/>
              <a:t>ESSA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937"/>
            <a:ext cx="8229600" cy="524107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Maintains annual assessments for grades 3-8 and high school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Increases </a:t>
            </a:r>
            <a:r>
              <a:rPr lang="en-US" dirty="0"/>
              <a:t>state flexibility to design accountability systems, interventions and student supports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Gives states flexibility to work with local stakeholders to develop educator evaluation and support systems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Increases state and local flexibility in the use of federal funds </a:t>
            </a:r>
          </a:p>
        </p:txBody>
      </p:sp>
    </p:spTree>
    <p:extLst>
      <p:ext uri="{BB962C8B-B14F-4D97-AF65-F5344CB8AC3E}">
        <p14:creationId xmlns:p14="http://schemas.microsoft.com/office/powerpoint/2010/main" val="1726566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16575"/>
          </a:xfrm>
        </p:spPr>
        <p:txBody>
          <a:bodyPr>
            <a:noAutofit/>
          </a:bodyPr>
          <a:lstStyle/>
          <a:p>
            <a:r>
              <a:rPr lang="en-US" sz="2800" dirty="0"/>
              <a:t>The Every Student Succeeds Act reinforces state authority over standards, accountability and other key education policies.</a:t>
            </a:r>
          </a:p>
          <a:p>
            <a:r>
              <a:rPr lang="en-US" sz="2800" dirty="0"/>
              <a:t>It prohibits any U.S. Secretary of Education from requiring states to adopt specific standards, assessments, teacher evaluation methods or other key policies.  </a:t>
            </a:r>
          </a:p>
          <a:p>
            <a:r>
              <a:rPr lang="en-US" sz="2800" dirty="0"/>
              <a:t>The law requires that state standards be aligned with college and career skills but defers to states on how to define such alignment.  </a:t>
            </a:r>
          </a:p>
        </p:txBody>
      </p:sp>
    </p:spTree>
    <p:extLst>
      <p:ext uri="{BB962C8B-B14F-4D97-AF65-F5344CB8AC3E}">
        <p14:creationId xmlns:p14="http://schemas.microsoft.com/office/powerpoint/2010/main" val="1608564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Assessments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5776"/>
            <a:ext cx="8229600" cy="4594302"/>
          </a:xfrm>
        </p:spPr>
        <p:txBody>
          <a:bodyPr>
            <a:normAutofit/>
          </a:bodyPr>
          <a:lstStyle/>
          <a:p>
            <a:r>
              <a:rPr lang="en-US" sz="3000" dirty="0"/>
              <a:t>Each state is required to have implemented a set of high-quality student academic assessments in math, reading or language arts, and science. </a:t>
            </a:r>
          </a:p>
          <a:p>
            <a:r>
              <a:rPr lang="en-US" sz="3000" dirty="0"/>
              <a:t>Assessment timelines from current law are maintained. </a:t>
            </a:r>
          </a:p>
          <a:p>
            <a:r>
              <a:rPr lang="en-US" sz="3000" dirty="0"/>
              <a:t>Assessments may, at the state’s discretion, measure individual student growth. </a:t>
            </a:r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68289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Assessments Discussion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97562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dirty="0" smtClean="0"/>
              <a:t>What should the goal </a:t>
            </a:r>
            <a:r>
              <a:rPr lang="en-US" dirty="0"/>
              <a:t>of a state assessment system </a:t>
            </a:r>
            <a:r>
              <a:rPr lang="en-US" dirty="0" smtClean="0"/>
              <a:t>be </a:t>
            </a:r>
            <a:r>
              <a:rPr lang="en-US" dirty="0"/>
              <a:t>(rank in order of importance, with 1 being the most important</a:t>
            </a:r>
            <a:r>
              <a:rPr lang="en-US" dirty="0" smtClean="0"/>
              <a:t>)?</a:t>
            </a:r>
          </a:p>
          <a:p>
            <a:pPr marL="0" lvl="0" indent="0">
              <a:buNone/>
            </a:pPr>
            <a:endParaRPr lang="en-US" sz="1500" dirty="0"/>
          </a:p>
          <a:p>
            <a:pPr lvl="1"/>
            <a:r>
              <a:rPr lang="en-US" dirty="0"/>
              <a:t>Give a snapshot of a student’s performance at a single point in time</a:t>
            </a:r>
          </a:p>
          <a:p>
            <a:pPr lvl="1"/>
            <a:r>
              <a:rPr lang="en-US" dirty="0"/>
              <a:t>Measure growth of individual students from year to year</a:t>
            </a:r>
          </a:p>
          <a:p>
            <a:pPr lvl="1"/>
            <a:r>
              <a:rPr lang="en-US" dirty="0"/>
              <a:t>Provide feedback to teachers and school leaders for professional development</a:t>
            </a:r>
          </a:p>
          <a:p>
            <a:pPr lvl="1"/>
            <a:r>
              <a:rPr lang="en-US" dirty="0"/>
              <a:t>Used for school accountability </a:t>
            </a:r>
          </a:p>
          <a:p>
            <a:pPr lvl="1"/>
            <a:r>
              <a:rPr lang="en-US" dirty="0"/>
              <a:t>Other (Open Response)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09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Accountability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41" y="1417638"/>
            <a:ext cx="8951118" cy="5273094"/>
          </a:xfrm>
        </p:spPr>
        <p:txBody>
          <a:bodyPr>
            <a:noAutofit/>
          </a:bodyPr>
          <a:lstStyle/>
          <a:p>
            <a:pPr marL="757238" lvl="2" indent="-457200">
              <a:buFont typeface="Wingdings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Each statewide system must “meaningfully differentiate” schools using: </a:t>
            </a:r>
          </a:p>
          <a:p>
            <a:pPr marL="985838" lvl="3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Academic proficiency on state assessments</a:t>
            </a:r>
          </a:p>
          <a:p>
            <a:pPr marL="985838" lvl="3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Graduation rates for high school</a:t>
            </a:r>
          </a:p>
          <a:p>
            <a:pPr marL="985838" lvl="3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English Language Proficiency  </a:t>
            </a:r>
          </a:p>
          <a:p>
            <a:pPr marL="985838" lvl="3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Growth or another statewide academic indicator for K-8 schools</a:t>
            </a:r>
          </a:p>
          <a:p>
            <a:pPr marL="985838" lvl="3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Not less than </a:t>
            </a:r>
            <a:r>
              <a:rPr lang="en-US" sz="2800" dirty="0" smtClean="0">
                <a:solidFill>
                  <a:schemeClr val="bg1"/>
                </a:solidFill>
              </a:rPr>
              <a:t>one </a:t>
            </a:r>
            <a:r>
              <a:rPr lang="en-US" sz="2800" dirty="0">
                <a:solidFill>
                  <a:schemeClr val="bg1"/>
                </a:solidFill>
              </a:rPr>
              <a:t>other state-set indicator of school quality or student success </a:t>
            </a:r>
          </a:p>
          <a:p>
            <a:pPr marL="257175" lvl="1" indent="-257175">
              <a:buFont typeface="Wingdings" panose="05000000000000000000" pitchFamily="2" charset="2"/>
              <a:buChar char="z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62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Accountability Discussion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What </a:t>
            </a:r>
            <a:r>
              <a:rPr lang="en-US" sz="4000" dirty="0"/>
              <a:t>are the most important things schools can do to help students succeed? </a:t>
            </a:r>
          </a:p>
        </p:txBody>
      </p:sp>
    </p:spTree>
    <p:extLst>
      <p:ext uri="{BB962C8B-B14F-4D97-AF65-F5344CB8AC3E}">
        <p14:creationId xmlns:p14="http://schemas.microsoft.com/office/powerpoint/2010/main" val="415974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School Improvement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414" y="1417637"/>
            <a:ext cx="8419172" cy="5174019"/>
          </a:xfrm>
        </p:spPr>
        <p:txBody>
          <a:bodyPr>
            <a:normAutofit fontScale="77500" lnSpcReduction="20000"/>
          </a:bodyPr>
          <a:lstStyle/>
          <a:p>
            <a:pPr marL="614363" indent="-571500">
              <a:lnSpc>
                <a:spcPct val="120000"/>
              </a:lnSpc>
              <a:buFont typeface="Wingdings" charset="2"/>
              <a:buChar char="v"/>
            </a:pPr>
            <a:r>
              <a:rPr lang="en-US" sz="3500" dirty="0"/>
              <a:t>States must use evidence-based interventions to help schools improve, but specific school improvement models are no longer required. </a:t>
            </a:r>
          </a:p>
          <a:p>
            <a:pPr marL="42863" indent="0" algn="ctr">
              <a:lnSpc>
                <a:spcPct val="120000"/>
              </a:lnSpc>
              <a:buNone/>
            </a:pPr>
            <a:endParaRPr lang="en-US" sz="2200" dirty="0"/>
          </a:p>
          <a:p>
            <a:pPr marL="614363" indent="-571500">
              <a:lnSpc>
                <a:spcPct val="120000"/>
              </a:lnSpc>
              <a:buFont typeface="Wingdings" charset="2"/>
              <a:buChar char="v"/>
            </a:pPr>
            <a:r>
              <a:rPr lang="en-US" sz="3500" dirty="0"/>
              <a:t>The following schools will be identified for support:</a:t>
            </a:r>
          </a:p>
          <a:p>
            <a:pPr lvl="2">
              <a:lnSpc>
                <a:spcPct val="120000"/>
              </a:lnSpc>
            </a:pPr>
            <a:r>
              <a:rPr lang="en-US" sz="3000" dirty="0"/>
              <a:t>Lowest-performing 5% of Title I schools* on state accountability </a:t>
            </a:r>
            <a:r>
              <a:rPr lang="en-US" sz="3000" dirty="0" smtClean="0"/>
              <a:t>index.</a:t>
            </a:r>
            <a:endParaRPr lang="en-US" sz="3000" dirty="0"/>
          </a:p>
          <a:p>
            <a:pPr marL="1371600" lvl="3" indent="0">
              <a:lnSpc>
                <a:spcPct val="120000"/>
              </a:lnSpc>
              <a:buNone/>
            </a:pPr>
            <a:r>
              <a:rPr lang="en-US" sz="2300" dirty="0"/>
              <a:t>*Title I provides financial assistance to districts and schools with high numbers/high percentages of children from low-income families.</a:t>
            </a:r>
          </a:p>
          <a:p>
            <a:pPr lvl="2">
              <a:lnSpc>
                <a:spcPct val="120000"/>
              </a:lnSpc>
            </a:pPr>
            <a:r>
              <a:rPr lang="en-US" sz="3000" dirty="0"/>
              <a:t>High schools with &lt;67% graduation </a:t>
            </a:r>
            <a:r>
              <a:rPr lang="en-US" sz="3000" dirty="0" smtClean="0"/>
              <a:t>rates.</a:t>
            </a:r>
            <a:endParaRPr lang="en-US" sz="3000" dirty="0"/>
          </a:p>
          <a:p>
            <a:pPr lvl="2">
              <a:lnSpc>
                <a:spcPct val="120000"/>
              </a:lnSpc>
            </a:pPr>
            <a:r>
              <a:rPr lang="en-US" sz="3000" dirty="0"/>
              <a:t>Schools with underperforming populations that do not improve after a state-determined number of </a:t>
            </a:r>
            <a:r>
              <a:rPr lang="en-US" sz="3000" dirty="0" smtClean="0"/>
              <a:t>years.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89133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14563</TotalTime>
  <Words>913</Words>
  <Application>Microsoft Macintosh PowerPoint</Application>
  <PresentationFormat>On-screen Show (4:3)</PresentationFormat>
  <Paragraphs>117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Background</vt:lpstr>
      <vt:lpstr>Highlights of ESSA</vt:lpstr>
      <vt:lpstr>Standards</vt:lpstr>
      <vt:lpstr>Assessments </vt:lpstr>
      <vt:lpstr>Assessments Discussion</vt:lpstr>
      <vt:lpstr>Accountability </vt:lpstr>
      <vt:lpstr>Accountability Discussion</vt:lpstr>
      <vt:lpstr>School Improvement  </vt:lpstr>
      <vt:lpstr>School Improvement Discussion</vt:lpstr>
      <vt:lpstr>Teacher and Leader Quality</vt:lpstr>
      <vt:lpstr>Teacher and Leader Quality Discussion </vt:lpstr>
      <vt:lpstr>Outcomes for All Students</vt:lpstr>
      <vt:lpstr>Outcomes for All Students Discussion</vt:lpstr>
      <vt:lpstr>Outcomes for All Students Discussion</vt:lpstr>
      <vt:lpstr>Oklahoma’s Initial Transition Plan Key Milestones</vt:lpstr>
      <vt:lpstr>Contact Us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Carolyn Thompson</cp:lastModifiedBy>
  <cp:revision>287</cp:revision>
  <cp:lastPrinted>2016-06-09T19:00:53Z</cp:lastPrinted>
  <dcterms:created xsi:type="dcterms:W3CDTF">2010-04-12T23:12:02Z</dcterms:created>
  <dcterms:modified xsi:type="dcterms:W3CDTF">2016-08-22T15:41:01Z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